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5" r:id="rId7"/>
    <p:sldId id="266" r:id="rId8"/>
    <p:sldId id="267" r:id="rId9"/>
    <p:sldId id="268" r:id="rId10"/>
    <p:sldId id="269" r:id="rId11"/>
    <p:sldId id="272" r:id="rId12"/>
    <p:sldId id="273" r:id="rId13"/>
    <p:sldId id="274" r:id="rId14"/>
    <p:sldId id="275" r:id="rId15"/>
    <p:sldId id="276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-73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87D58-AD47-4AD6-BCE0-FCBA43615490}" type="datetimeFigureOut">
              <a:rPr lang="ru-RU" smtClean="0"/>
              <a:pPr/>
              <a:t>30.09.2019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8CCFD-8C2B-42A2-943C-2582C47C16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70096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87D58-AD47-4AD6-BCE0-FCBA43615490}" type="datetimeFigureOut">
              <a:rPr lang="ru-RU" smtClean="0"/>
              <a:pPr/>
              <a:t>30.09.2019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8CCFD-8C2B-42A2-943C-2582C47C16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44229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87D58-AD47-4AD6-BCE0-FCBA43615490}" type="datetimeFigureOut">
              <a:rPr lang="ru-RU" smtClean="0"/>
              <a:pPr/>
              <a:t>30.09.2019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8CCFD-8C2B-42A2-943C-2582C47C16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25249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87D58-AD47-4AD6-BCE0-FCBA43615490}" type="datetimeFigureOut">
              <a:rPr lang="ru-RU" smtClean="0"/>
              <a:pPr/>
              <a:t>30.09.2019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8CCFD-8C2B-42A2-943C-2582C47C16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74409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87D58-AD47-4AD6-BCE0-FCBA43615490}" type="datetimeFigureOut">
              <a:rPr lang="ru-RU" smtClean="0"/>
              <a:pPr/>
              <a:t>30.09.2019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8CCFD-8C2B-42A2-943C-2582C47C16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57002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87D58-AD47-4AD6-BCE0-FCBA43615490}" type="datetimeFigureOut">
              <a:rPr lang="ru-RU" smtClean="0"/>
              <a:pPr/>
              <a:t>30.09.2019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8CCFD-8C2B-42A2-943C-2582C47C16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23365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87D58-AD47-4AD6-BCE0-FCBA43615490}" type="datetimeFigureOut">
              <a:rPr lang="ru-RU" smtClean="0"/>
              <a:pPr/>
              <a:t>30.09.2019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8CCFD-8C2B-42A2-943C-2582C47C16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12963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87D58-AD47-4AD6-BCE0-FCBA43615490}" type="datetimeFigureOut">
              <a:rPr lang="ru-RU" smtClean="0"/>
              <a:pPr/>
              <a:t>30.09.2019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8CCFD-8C2B-42A2-943C-2582C47C16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73484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87D58-AD47-4AD6-BCE0-FCBA43615490}" type="datetimeFigureOut">
              <a:rPr lang="ru-RU" smtClean="0"/>
              <a:pPr/>
              <a:t>30.09.2019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8CCFD-8C2B-42A2-943C-2582C47C16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398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87D58-AD47-4AD6-BCE0-FCBA43615490}" type="datetimeFigureOut">
              <a:rPr lang="ru-RU" smtClean="0"/>
              <a:pPr/>
              <a:t>30.09.2019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8CCFD-8C2B-42A2-943C-2582C47C16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43271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87D58-AD47-4AD6-BCE0-FCBA43615490}" type="datetimeFigureOut">
              <a:rPr lang="ru-RU" smtClean="0"/>
              <a:pPr/>
              <a:t>30.09.2019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8CCFD-8C2B-42A2-943C-2582C47C16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20209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87D58-AD47-4AD6-BCE0-FCBA43615490}" type="datetimeFigureOut">
              <a:rPr lang="ru-RU" smtClean="0"/>
              <a:pPr/>
              <a:t>30.09.2019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8CCFD-8C2B-42A2-943C-2582C47C16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46668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450376"/>
            <a:ext cx="8220501" cy="736979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Департамент образования и науки Курганской области</a:t>
            </a:r>
            <a:b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ГБУ «Центр помощи детям»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2606723"/>
            <a:ext cx="9144000" cy="4053384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Рекомендации воспитателям в период адаптации</a:t>
            </a:r>
          </a:p>
          <a:p>
            <a:pPr>
              <a:lnSpc>
                <a:spcPct val="120000"/>
              </a:lnSpc>
            </a:pP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детей 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раннего 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возраста 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 условиям ДОУ</a:t>
            </a:r>
          </a:p>
          <a:p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ru-R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Галеса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Н.В., педагог-психолог </a:t>
            </a:r>
          </a:p>
          <a:p>
            <a:pPr algn="r"/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Центра ранней комплексной помощи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0" y="312853"/>
            <a:ext cx="1012024" cy="1012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133206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29766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Большое внимание уделять руководству детской игрой:</a:t>
            </a:r>
          </a:p>
          <a:p>
            <a:pPr algn="just">
              <a:buFontTx/>
              <a:buChar char="-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показывать простые действия с игрушками</a:t>
            </a:r>
          </a:p>
          <a:p>
            <a:pPr algn="just">
              <a:buFontTx/>
              <a:buChar char="-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доступные сюжеты</a:t>
            </a:r>
          </a:p>
          <a:p>
            <a:pPr algn="just">
              <a:buFontTx/>
              <a:buChar char="-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проигрывать их с разными игрушками</a:t>
            </a:r>
          </a:p>
          <a:p>
            <a:pPr marL="0" indent="0" algn="just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Э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моциональные игры — «сорока-ворона», «догонялки», «прятки»</a:t>
            </a:r>
          </a:p>
          <a:p>
            <a:pPr marL="0" indent="0" algn="just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Игра в прятки имеет особое значение для детей раннего возраста, выполняет определенную дидактическую функцию</a:t>
            </a:r>
          </a:p>
          <a:p>
            <a:pPr marL="0" indent="0" algn="just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Она позволяет ребенку упражняться в освоении таких явлений, как исчезновение и появление, что может облегчить ему ожидание прихода мамы или папы</a:t>
            </a:r>
          </a:p>
          <a:p>
            <a:pPr marL="0" indent="0" algn="just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Во время режимных процедур следует учитывать индивидуальные особенности детей, их привычки и предпочтения</a:t>
            </a:r>
          </a:p>
          <a:p>
            <a:pPr marL="0" indent="0" algn="just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Например, если ребенок привык дома, перед тем как заснуть, слушать колыбельную, спойте ее, положите рядом с малышом мягкую игрушку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44740" y="234379"/>
            <a:ext cx="1018120" cy="1012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429654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Есть дети, которым очень трудно есть и  спать</a:t>
            </a:r>
          </a:p>
          <a:p>
            <a:pPr marL="0" indent="0" algn="just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Если ребенок плохо ест, недопустимо его кормить насильно и даже просто настаивать на "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доедании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" всей порции</a:t>
            </a:r>
          </a:p>
          <a:p>
            <a:pPr marL="0" indent="0" algn="just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 этом возрасте легко возникает и закрепляется невротическая рвота</a:t>
            </a:r>
          </a:p>
          <a:p>
            <a:pPr marL="0" indent="0" algn="just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Если ребенок плохо и слишком медленно ест, посадите его напротив малыша, который есть быстро и с аппетитом </a:t>
            </a:r>
          </a:p>
          <a:p>
            <a:pPr marL="0" indent="0" algn="just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Привлеките к нему внимание ребенка. Возможно, подражая сверстнику, ребенок будет есть охотнее</a:t>
            </a:r>
          </a:p>
          <a:p>
            <a:pPr marL="0" indent="0" algn="just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Если ребёнок трудно засыпает в незнакомой обстановке, то кроватку такому ребенку надо показать заранее, продемонстрировать, как другие ложатся, пообещать, что кроватка его подождет, а завтра он уже сможет спать в ней</a:t>
            </a:r>
          </a:p>
          <a:p>
            <a:pPr marL="0" indent="0" algn="just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13.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Если ребёнок плохо засыпает, то надо дать игрушку, посидеть с ним, успокоить, разрешить не спать, а просто закрыть глазки и тихо полежать </a:t>
            </a:r>
          </a:p>
          <a:p>
            <a:pPr algn="just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44740" y="398152"/>
            <a:ext cx="1018120" cy="1012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09482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14.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Детей с неустойчивыми гигиеническими навыками чаще приглашать в туалет</a:t>
            </a:r>
          </a:p>
          <a:p>
            <a:pPr marL="0" indent="0" algn="just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Напоминать им об этом надо и на прогулке</a:t>
            </a:r>
          </a:p>
          <a:p>
            <a:pPr marL="0" indent="0" algn="just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Они должны иметь запас сменной одежды и белья </a:t>
            </a:r>
          </a:p>
          <a:p>
            <a:pPr marL="0" indent="0" algn="just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15.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Обращаться к детям, которые только начали ходить в сад, с одной стороны, индивидуально, по имени: "Катенька, пойдем мыть ручки", </a:t>
            </a:r>
          </a:p>
          <a:p>
            <a:pPr marL="0" indent="0" algn="just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 другой — подчеркивать принадлежность ребенка к группе, учить реагировать на обращение: «Ребята, теперь все садимся за столики! И ты, Катя, садись, и ты, Витя, садись»</a:t>
            </a:r>
          </a:p>
          <a:p>
            <a:pPr marL="0" indent="0" algn="just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16.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Все непривычные детям действия проговаривать, объяснять, многократно повторять: «Сейчас мы подойдем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к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шкафчикам и будем одеваться.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Э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то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Мишин шкаф, а это —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Машин, а это – твой. Соня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, сама свой шкаф нашла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 Здорово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!»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44740" y="261674"/>
            <a:ext cx="1018120" cy="1012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530633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17.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Нужно обращать внимание детей друг на друга, добиваться, чтобы они запомнили, как кого зовут, по возможности могли обращаться по имени друг к другу и воспитателю</a:t>
            </a:r>
          </a:p>
          <a:p>
            <a:pPr marL="0" indent="0" algn="just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Использовать специальные игры, направленные на знакомство, запоминание имен, а также ритуалы приветствия и прощания с каждым ребенком: «Вот, ребята, Леночка пришла. Здравствуй, Леночка! Давайте все вместе с ней поздороваемся!»</a:t>
            </a:r>
          </a:p>
          <a:p>
            <a:pPr marL="0" indent="0" algn="just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«Виталик пошел домой. Давайте попрощаемся: пока-пока, Виталик! До завтра!»</a:t>
            </a:r>
          </a:p>
          <a:p>
            <a:pPr marL="0" indent="0" algn="just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Игра  «Паровозик» Дети — это вагончики, и у каждого свое имя. Первый вагончик — Саша, к нему прицепился второй — Илюша, третий вагончик — Верочка, а паровозом сегодня будет Анюта</a:t>
            </a:r>
          </a:p>
          <a:p>
            <a:pPr marL="0" indent="0" algn="just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Постоянные повторения помогают детям быстро запомнить, как кого зовут, а игры (под руководством воспитателя) способствуют возникновению первых контактов, физических и игровых</a:t>
            </a:r>
          </a:p>
          <a:p>
            <a:pPr marL="0" indent="0" algn="just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18.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Если дети понимают воспитателя — их легко обучить тем вещам, с которыми дома они не сталкивались или привыкли делать по-другому</a:t>
            </a:r>
          </a:p>
          <a:p>
            <a:pPr marL="0" indent="0" algn="just">
              <a:buNone/>
            </a:pPr>
            <a:r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19. Важен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индивидуальный подход — надо помнить, кто что умеет, у кого какие затруднения (Люба засыпает только со своим медвежонком, а Костю нельзя сажать около окна — он обязательно побежит смотреть, не едет ли машина)</a:t>
            </a:r>
          </a:p>
          <a:p>
            <a:pPr algn="just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44740" y="288971"/>
            <a:ext cx="1018120" cy="1012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814746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82880"/>
            <a:ext cx="10515600" cy="5222635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Для успешной адаптации ребёнка в детском саду важными условиями являются:</a:t>
            </a:r>
          </a:p>
          <a:p>
            <a:pPr marL="0" indent="0" algn="just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1. Умение ходить или хотя бы проситься на горшок</a:t>
            </a:r>
          </a:p>
          <a:p>
            <a:pPr marL="0" indent="0" algn="just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2. Умение пользоваться ложкой/вилкой, пить из чашки</a:t>
            </a:r>
          </a:p>
          <a:p>
            <a:pPr marL="0" indent="0" algn="just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3. Умение самостоятельно одеваться и раздеваться  </a:t>
            </a:r>
          </a:p>
          <a:p>
            <a:pPr marL="0" indent="0" algn="just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4. Воспринимать разную пищу </a:t>
            </a:r>
          </a:p>
          <a:p>
            <a:pPr marL="0" indent="0" algn="just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5. Иметь опыт общения со взрослыми и детьми</a:t>
            </a:r>
          </a:p>
          <a:p>
            <a:pPr marL="0" indent="0" algn="just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7. Интерес и умение играть с игрушками</a:t>
            </a:r>
          </a:p>
          <a:p>
            <a:pPr marL="0" indent="0" algn="just">
              <a:buNone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Со стороны воспитателей и педагогов:</a:t>
            </a:r>
          </a:p>
          <a:p>
            <a:pPr marL="0" indent="0" algn="just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- создание эмоционально благоприятной атмосферы в группе</a:t>
            </a:r>
          </a:p>
          <a:p>
            <a:pPr algn="just">
              <a:buFontTx/>
              <a:buChar char="-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формирование у ребёнка положительной установки на детский сад, положительное отношение к нему</a:t>
            </a:r>
          </a:p>
          <a:p>
            <a:pPr algn="just">
              <a:buFontTx/>
              <a:buChar char="-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онтакт и сотрудничество с родителями</a:t>
            </a:r>
          </a:p>
          <a:p>
            <a:pPr algn="just">
              <a:buFontTx/>
              <a:buChar char="-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динство требований к ребёнку в детском саду и дома</a:t>
            </a:r>
          </a:p>
          <a:p>
            <a:pPr marL="0" indent="0" algn="just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- умение педагога сопереживать, быть эмоционально стабильным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44740" y="370857"/>
            <a:ext cx="1018120" cy="1012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504066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6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ВНИМАНИЕ!</a:t>
            </a:r>
            <a:endParaRPr lang="ru-RU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5411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Поступление детей в детский сад – трудная пора, так как это период адаптации к новым условиям</a:t>
            </a:r>
          </a:p>
          <a:p>
            <a:pPr marL="0" indent="0" algn="just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Тяжело:</a:t>
            </a:r>
          </a:p>
          <a:p>
            <a:pPr algn="just">
              <a:buFontTx/>
              <a:buChar char="-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етям (переносят разлуку с мамой, приходят в отчаяние, оказавшись в незнакомой обстановке, в окружении чужих людей)</a:t>
            </a:r>
          </a:p>
          <a:p>
            <a:pPr algn="just">
              <a:buFontTx/>
              <a:buChar char="-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одителям, которые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видят расстроенного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своего всегда жизнерадостного малыша</a:t>
            </a:r>
          </a:p>
          <a:p>
            <a:pPr algn="just">
              <a:buFontTx/>
              <a:buChar char="-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едагогам (дети плачут,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не отпускают ни на шаг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от себя -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это затрудняет организовывать режимные моменты)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Период адаптации в норме продолжается от 10 дней до 2 месяцев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53308" y="329914"/>
            <a:ext cx="1012024" cy="1012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8244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785" y="365125"/>
            <a:ext cx="10571421" cy="132556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Как помочь ребенку приспособиться к новой социальной среде, чтобы адаптация прошла менее болезненно?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70709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зрослые хуже адаптируются в этой новой для них обстановке, чем дети</a:t>
            </a:r>
          </a:p>
          <a:p>
            <a:pPr marL="0" indent="0" algn="just"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дна из главных задач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- оказание помощи взрослым</a:t>
            </a:r>
          </a:p>
          <a:p>
            <a:pPr marL="0" indent="0" algn="just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Чаще всего взрослые - родители сами создают обстановку тревожности, страха, необдуманно выражая свои чувства, очень болезненно расставаясь с малышом, недоверчиво относясь к педагогам</a:t>
            </a:r>
          </a:p>
          <a:p>
            <a:pPr marL="0" indent="0" algn="just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Поэтому, необходимо проводить с родителями:</a:t>
            </a:r>
          </a:p>
          <a:p>
            <a:pPr algn="just">
              <a:buFontTx/>
              <a:buChar char="-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беседы, консультации</a:t>
            </a:r>
          </a:p>
          <a:p>
            <a:pPr algn="just">
              <a:buFontTx/>
              <a:buChar char="-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практические мероприятия</a:t>
            </a:r>
          </a:p>
          <a:p>
            <a:pPr algn="just">
              <a:buFontTx/>
              <a:buChar char="-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приглашать на досуги, игры</a:t>
            </a:r>
          </a:p>
          <a:p>
            <a:pPr algn="just">
              <a:buFontTx/>
              <a:buChar char="-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знакомить с условиями пребывания ребенка в детском саду, режимом, питанием</a:t>
            </a:r>
          </a:p>
          <a:p>
            <a:pPr algn="just">
              <a:buFontTx/>
              <a:buChar char="-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разъяснять, как должны вести себя родные и близкие, выяснять особенности характера и поведения ребенка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67206" y="240120"/>
            <a:ext cx="1012024" cy="1012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66294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72955"/>
            <a:ext cx="10462146" cy="590400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Самый трудный момент для ребенка и мамы — расставание в первые дни посещения детского сада</a:t>
            </a:r>
          </a:p>
          <a:p>
            <a:pPr marL="0" indent="0" algn="just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Если процесс расставания эмоционально тяжёл, то родителям можно посоветовать:</a:t>
            </a:r>
          </a:p>
          <a:p>
            <a:pPr marL="0" indent="0" algn="just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сли малыш сильно плачет при расставании, то его нужно сначала успокоить</a:t>
            </a:r>
          </a:p>
          <a:p>
            <a:pPr algn="just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НЕЛЬЗЯ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оставлять малыша, отдавать в руки педагогу, убегать или исчезать </a:t>
            </a: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незапное исчезновение мамы (для ребёнка) = потере близкого человека  (для нас с вами – взрослых)</a:t>
            </a:r>
          </a:p>
          <a:p>
            <a:pPr algn="jus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Это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сильнейшее потрясение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для ребёнка</a:t>
            </a:r>
          </a:p>
          <a:p>
            <a:pPr algn="just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49093" y="138845"/>
            <a:ext cx="1012024" cy="1012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14553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88325" y="1252418"/>
            <a:ext cx="10515600" cy="5243915"/>
          </a:xfrm>
        </p:spPr>
        <p:txBody>
          <a:bodyPr>
            <a:normAutofit fontScale="77500" lnSpcReduction="20000"/>
          </a:bodyPr>
          <a:lstStyle/>
          <a:p>
            <a:pPr marL="514350" indent="-514350" algn="just">
              <a:buAutoNum type="arabicPeriod" startAt="2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После того, как ребёнок успокоился, мама говорит ему, что она сейчас уйдёт, но обязательно вернётся, когда он покушает и поиграет с детьми (если это первые дни пребывания ребёнка в садике</a:t>
            </a: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ремя своего возвращения за ребёнком мама должна связывать с конкретными режимными моментами в детском саду</a:t>
            </a:r>
          </a:p>
          <a:p>
            <a:pPr algn="jus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Это связано с тем, что дети в раннем возрасте время воспринимают конкретно, через действия</a:t>
            </a:r>
          </a:p>
          <a:p>
            <a:pPr algn="jus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Показателями времени для ребёнка служит деятельность, связанная с конкретным действием, режимным моментом</a:t>
            </a: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осещения проводить не только на утренней прогулке, но и на вечерней: </a:t>
            </a:r>
          </a:p>
          <a:p>
            <a:pPr algn="just">
              <a:buFontTx/>
              <a:buChar char="-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успевает больше увидеть и узнать</a:t>
            </a:r>
          </a:p>
          <a:p>
            <a:pPr algn="just">
              <a:buFontTx/>
              <a:buChar char="-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аблюдает за детьми не только из своей, но и из других групп</a:t>
            </a:r>
          </a:p>
          <a:p>
            <a:pPr algn="just">
              <a:buFontTx/>
              <a:buChar char="-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главное —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видит, как за всеми приходят родители и забирают их домой</a:t>
            </a:r>
          </a:p>
          <a:p>
            <a:pPr marL="0" indent="0" algn="just">
              <a:buNone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Психологически очень важным моментом является то, что ребенок понимает — никто не остается в детском саду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навсегда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, за всеми вечером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приходят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родители</a:t>
            </a:r>
          </a:p>
          <a:p>
            <a:pPr algn="just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97913" y="240394"/>
            <a:ext cx="1012024" cy="1012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51211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52596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3. Ребенок чувствует себя спокойнее, когда его окружают знакомые ему вещи</a:t>
            </a:r>
          </a:p>
          <a:p>
            <a:pPr marL="0" indent="0" algn="just">
              <a:buNone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Задача взрослых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— сделать первые дни пребывания ребенка в саду максимально комфортными, благоприятными для его эмоционального благополучия</a:t>
            </a:r>
          </a:p>
          <a:p>
            <a:pPr marL="0" indent="0" algn="just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Облегчить переживание одиночества у ребёнка помогут:</a:t>
            </a:r>
          </a:p>
          <a:p>
            <a:pPr algn="just">
              <a:buFontTx/>
              <a:buChar char="-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любимая игрушка</a:t>
            </a:r>
          </a:p>
          <a:p>
            <a:pPr algn="just">
              <a:buFontTx/>
              <a:buChar char="-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кружка, из которой пьет дома</a:t>
            </a:r>
          </a:p>
          <a:p>
            <a:pPr algn="just">
              <a:buFontTx/>
              <a:buChar char="-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какая-нибудь вещь, принадлежащая маме или папе</a:t>
            </a:r>
          </a:p>
          <a:p>
            <a:pPr algn="just">
              <a:buFontTx/>
              <a:buChar char="-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небольшой семейный альбом</a:t>
            </a:r>
          </a:p>
          <a:p>
            <a:pPr marL="0" indent="0" algn="just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Ч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то-то родное,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«кусочек дома»</a:t>
            </a:r>
          </a:p>
          <a:p>
            <a:pPr marL="0" indent="0" algn="just">
              <a:buNone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Эти вещи ребенок может хранить на своей кроватке, в своём шкафчике и играть с ними, когда захочет, засыпать рядом с ними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53558" y="302618"/>
            <a:ext cx="1012024" cy="1012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88283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20835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Очень важно расположить к себе родителей</a:t>
            </a:r>
          </a:p>
          <a:p>
            <a:pPr marL="0" indent="0" algn="just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аладить сотрудничество с ними</a:t>
            </a:r>
          </a:p>
          <a:p>
            <a:pPr marL="0" indent="0" algn="just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остроить работу, чтобы с обеих сторон к ребенку предъявлялись единые требования</a:t>
            </a:r>
          </a:p>
          <a:p>
            <a:pPr marL="0" indent="0" algn="just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Вся наглядная информация в группе должна быть:</a:t>
            </a:r>
          </a:p>
          <a:p>
            <a:pPr algn="just">
              <a:buFontTx/>
              <a:buChar char="-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яркой, насыщенной, </a:t>
            </a:r>
          </a:p>
          <a:p>
            <a:pPr algn="just">
              <a:buFontTx/>
              <a:buChar char="-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нести смысловую нагрузку</a:t>
            </a:r>
          </a:p>
          <a:p>
            <a:pPr algn="just">
              <a:buFontTx/>
              <a:buChar char="-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быть актуальной на данный момент </a:t>
            </a:r>
          </a:p>
          <a:p>
            <a:pPr marL="0" indent="0" algn="just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Все детские работы необходимо выставлять для обозрения родителям, чтобы они могли видеть, чем занимается ребенок в группе, и обсудить с ним его успехи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47788" y="302618"/>
            <a:ext cx="1012024" cy="1012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00571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87346"/>
            <a:ext cx="10515600" cy="4889617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Что можно сделать, если ребенок не отпускает воспитателя </a:t>
            </a:r>
          </a:p>
          <a:p>
            <a:pPr marL="0" indent="0" algn="ctr">
              <a:buNone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от себя, постоянно зовет маму?</a:t>
            </a:r>
          </a:p>
          <a:p>
            <a:pPr marL="514350" indent="-514350" algn="just">
              <a:buAutoNum type="arabicPeriod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Не игнорируйте слова ребенка — он на самом деле не уверен, что мама придет, и ищет у взрослого подтверждения своего самого большого желания</a:t>
            </a:r>
          </a:p>
          <a:p>
            <a:pPr marL="514350" indent="-514350" algn="just">
              <a:buAutoNum type="arabicPeriod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На каждый запрос ребенка - отвечайте утвердительно, помогая ему поверить в то, что он вскоре увидит свою маму</a:t>
            </a:r>
          </a:p>
          <a:p>
            <a:pPr marL="514350" indent="-514350" algn="just">
              <a:buAutoNum type="arabicPeriod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остарайтесь переключить его внимание на игрушки, обойдите вместе с ним группу - комнату, рассмотрите, что в ней находится</a:t>
            </a:r>
          </a:p>
          <a:p>
            <a:pPr marL="514350" indent="-514350" algn="just">
              <a:buAutoNum type="arabicPeriod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Если ребенок заинтересуется какой-нибудь игрушкой, вместе поиграйте с ней, а затем попробуйте оставить его ненадолго одного, объяснив, что вам нужно помыть руки, но пообещайте быстро вернуться</a:t>
            </a:r>
          </a:p>
          <a:p>
            <a:pPr marL="514350" indent="-514350" algn="just">
              <a:buAutoNum type="arabicPeriod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Уйдите на несколько минут, а затем вернитесь к ребенку. Так он научиться понимать, что вы всегда рядом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40275" y="275322"/>
            <a:ext cx="1018120" cy="1012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543855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39272"/>
            <a:ext cx="10515600" cy="4766244"/>
          </a:xfrm>
        </p:spPr>
        <p:txBody>
          <a:bodyPr>
            <a:normAutofit fontScale="70000" lnSpcReduction="20000"/>
          </a:bodyPr>
          <a:lstStyle/>
          <a:p>
            <a:pPr marL="514350" indent="-514350" algn="just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6. Если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ребенок продолжает следовать за вами, подключите его к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своим</a:t>
            </a:r>
          </a:p>
          <a:p>
            <a:pPr marL="514350" indent="-514350" algn="just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делам</a:t>
            </a:r>
          </a:p>
          <a:p>
            <a:pPr marL="514350" indent="-514350" algn="just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Посадите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рядом с собой на стульчик и попросите помочь убрать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игрушки,</a:t>
            </a:r>
          </a:p>
          <a:p>
            <a:pPr marL="514350" indent="-514350" algn="just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предложите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принести книжку, чтобы почитать ее вместе с другими детьми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Вы</a:t>
            </a:r>
          </a:p>
          <a:p>
            <a:pPr marL="514350" indent="-514350" algn="just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установите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некоторую дистанцию между собой и ребенком и в то же время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будете</a:t>
            </a:r>
          </a:p>
          <a:p>
            <a:pPr marL="514350" indent="-514350" algn="just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вместе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 ним</a:t>
            </a:r>
          </a:p>
          <a:p>
            <a:pPr marL="0" indent="0" algn="just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7. Уделяйте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внимание не только тем детям, которые явно требуют его, но и тем, кто, на первый взгляд чувствует себя спокойно</a:t>
            </a:r>
          </a:p>
          <a:p>
            <a:pPr marL="0" indent="0" algn="just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Равнодушие, апатия — один из признаков психологического дискомфорта, неблагополучия в эмоциональной сфере</a:t>
            </a:r>
          </a:p>
          <a:p>
            <a:pPr marL="0" indent="0" algn="just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Если ребенок безучастно смотрит по сторонам, прижав к себе игрушку, и отказывается играть, начните играть сами неподалеку от него</a:t>
            </a:r>
          </a:p>
          <a:p>
            <a:pPr marL="0" indent="0" algn="just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Лучше всего, если это будет сюжетная игра, по ходу которой вы можете придумывать диалоги персонажей, иногда обращаясь к ребенку и постепенно втягивая его в игру. Такую игру можно развернуть с кем-нибудь из хорошо играющих детей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44740" y="343561"/>
            <a:ext cx="1018120" cy="1012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9009611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1602</Words>
  <Application>Microsoft Office PowerPoint</Application>
  <PresentationFormat>Произвольный</PresentationFormat>
  <Paragraphs>122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Департамент образования и науки Курганской области ГБУ «Центр помощи детям»</vt:lpstr>
      <vt:lpstr>Слайд 2</vt:lpstr>
      <vt:lpstr>Как помочь ребенку приспособиться к новой социальной среде, чтобы адаптация прошла менее болезненно?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Департамент образования и науки Курганской области ГБУ «Центр помощи детям»</dc:title>
  <dc:creator>натали</dc:creator>
  <cp:lastModifiedBy>user</cp:lastModifiedBy>
  <cp:revision>64</cp:revision>
  <dcterms:created xsi:type="dcterms:W3CDTF">2019-09-29T06:17:20Z</dcterms:created>
  <dcterms:modified xsi:type="dcterms:W3CDTF">2019-09-30T05:22:29Z</dcterms:modified>
</cp:coreProperties>
</file>