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57" r:id="rId4"/>
    <p:sldId id="258" r:id="rId5"/>
    <p:sldId id="271" r:id="rId6"/>
    <p:sldId id="279" r:id="rId7"/>
    <p:sldId id="284" r:id="rId8"/>
    <p:sldId id="261" r:id="rId9"/>
    <p:sldId id="280" r:id="rId10"/>
    <p:sldId id="281" r:id="rId11"/>
    <p:sldId id="266" r:id="rId12"/>
    <p:sldId id="283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85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986-0271-41BB-AC14-DD7AE5234841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B9DF-3D3B-4089-8DF0-CCB6576209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8670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986-0271-41BB-AC14-DD7AE5234841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B9DF-3D3B-4089-8DF0-CCB6576209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600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986-0271-41BB-AC14-DD7AE5234841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B9DF-3D3B-4089-8DF0-CCB6576209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3714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986-0271-41BB-AC14-DD7AE5234841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B9DF-3D3B-4089-8DF0-CCB6576209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6598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986-0271-41BB-AC14-DD7AE5234841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B9DF-3D3B-4089-8DF0-CCB6576209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222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986-0271-41BB-AC14-DD7AE5234841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B9DF-3D3B-4089-8DF0-CCB6576209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205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986-0271-41BB-AC14-DD7AE5234841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B9DF-3D3B-4089-8DF0-CCB6576209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382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986-0271-41BB-AC14-DD7AE5234841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B9DF-3D3B-4089-8DF0-CCB6576209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075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986-0271-41BB-AC14-DD7AE5234841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B9DF-3D3B-4089-8DF0-CCB6576209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364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986-0271-41BB-AC14-DD7AE5234841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B9DF-3D3B-4089-8DF0-CCB6576209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0916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5986-0271-41BB-AC14-DD7AE5234841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B9DF-3D3B-4089-8DF0-CCB6576209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774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A5986-0271-41BB-AC14-DD7AE5234841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DB9DF-3D3B-4089-8DF0-CCB6576209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1422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 descr="C:\Users\Public\Documents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1397789" cy="1296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5800" y="130175"/>
            <a:ext cx="7772400" cy="1714649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Департамент образования и науки</a:t>
            </a:r>
            <a:b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ГБУ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«Центр помощи детям»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4"/>
          <p:cNvSpPr txBox="1">
            <a:spLocks/>
          </p:cNvSpPr>
          <p:nvPr/>
        </p:nvSpPr>
        <p:spPr>
          <a:xfrm>
            <a:off x="457200" y="1600200"/>
            <a:ext cx="8229600" cy="4853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endParaRPr lang="ru-RU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Font typeface="Arial" pitchFamily="34" charset="0"/>
              <a:buNone/>
            </a:pP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Нормальное и аномальное развитие ребенка в раннем возрасте </a:t>
            </a:r>
          </a:p>
          <a:p>
            <a:pPr marL="0" indent="0" algn="ctr">
              <a:buFont typeface="Arial" pitchFamily="34" charset="0"/>
              <a:buNone/>
            </a:pPr>
            <a:endParaRPr lang="ru-RU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Font typeface="Arial" pitchFamily="34" charset="0"/>
              <a:buNone/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Font typeface="Arial" pitchFamily="34" charset="0"/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Font typeface="Arial" pitchFamily="34" charset="0"/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Font typeface="Arial" pitchFamily="34" charset="0"/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Font typeface="Arial" pitchFamily="34" charset="0"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Учитель-логопед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Витязева О.В.</a:t>
            </a:r>
          </a:p>
          <a:p>
            <a:pPr marL="0" indent="0" algn="r">
              <a:buFont typeface="Arial" pitchFamily="34" charset="0"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Педагог-психолог – Кривоногова Л.С.</a:t>
            </a:r>
          </a:p>
        </p:txBody>
      </p:sp>
    </p:spTree>
    <p:extLst>
      <p:ext uri="{BB962C8B-B14F-4D97-AF65-F5344CB8AC3E}">
        <p14:creationId xmlns:p14="http://schemas.microsoft.com/office/powerpoint/2010/main" val="201171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9"/>
            <a:ext cx="8229600" cy="4032447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spcAft>
                <a:spcPts val="0"/>
              </a:spcAft>
              <a:buNone/>
              <a:tabLst>
                <a:tab pos="4426585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1 — 2 года </a:t>
            </a:r>
            <a:endParaRPr lang="ru-RU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>
              <a:tabLst>
                <a:tab pos="442658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с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тойкое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и длительное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отсутствие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речевого подражания новым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словам</a:t>
            </a:r>
          </a:p>
          <a:p>
            <a:pPr>
              <a:tabLst>
                <a:tab pos="442658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г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рубое искажение слова (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например: дека —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девочка, пику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— купи,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</a:rPr>
              <a:t>пэха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— хлеб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)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endParaRPr lang="ru-RU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indent="0" algn="ctr">
              <a:buNone/>
              <a:tabLst>
                <a:tab pos="4426585" algn="l"/>
              </a:tabLst>
            </a:pP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2 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-3 года </a:t>
            </a:r>
            <a:endParaRPr lang="ru-RU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>
              <a:tabLst>
                <a:tab pos="442658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а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ктивное использование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в общении только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жестов, движений</a:t>
            </a:r>
          </a:p>
          <a:p>
            <a:pPr>
              <a:tabLst>
                <a:tab pos="442658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р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ебенок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не строит из накопленных слов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предложений</a:t>
            </a:r>
          </a:p>
          <a:p>
            <a:pPr>
              <a:tabLst>
                <a:tab pos="4426585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пользуется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отдельными </a:t>
            </a:r>
            <a:r>
              <a:rPr lang="ru-RU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псевдословами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, не появляются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глаголы </a:t>
            </a:r>
          </a:p>
          <a:p>
            <a:pPr>
              <a:tabLst>
                <a:tab pos="442658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п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рисутствуют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требовательные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возгласы</a:t>
            </a:r>
            <a:endParaRPr lang="ru-RU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>
              <a:tabLst>
                <a:tab pos="4426585" algn="l"/>
              </a:tabLst>
            </a:pPr>
            <a:endParaRPr lang="ru-RU" dirty="0"/>
          </a:p>
        </p:txBody>
      </p:sp>
      <p:pic>
        <p:nvPicPr>
          <p:cNvPr id="4" name="Picture 9" descr="C:\Users\Public\Documents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72" y="188640"/>
            <a:ext cx="1397789" cy="1296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962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608512"/>
          </a:xfrm>
        </p:spPr>
        <p:txBody>
          <a:bodyPr>
            <a:normAutofit fontScale="77500" lnSpcReduction="20000"/>
          </a:bodyPr>
          <a:lstStyle/>
          <a:p>
            <a:pPr indent="0" algn="ctr">
              <a:spcAft>
                <a:spcPts val="0"/>
              </a:spcAft>
              <a:buNone/>
              <a:tabLst>
                <a:tab pos="4426585" algn="l"/>
              </a:tabLst>
            </a:pPr>
            <a:r>
              <a:rPr lang="ru-RU" sz="3100" b="1" dirty="0" smtClean="0">
                <a:effectLst/>
                <a:latin typeface="Times New Roman"/>
                <a:ea typeface="Times New Roman"/>
              </a:rPr>
              <a:t>Неврологическая симптоматика при алалии</a:t>
            </a:r>
          </a:p>
          <a:p>
            <a:pPr indent="0" algn="ctr">
              <a:spcAft>
                <a:spcPts val="0"/>
              </a:spcAft>
              <a:buNone/>
              <a:tabLst>
                <a:tab pos="4426585" algn="l"/>
              </a:tabLst>
            </a:pPr>
            <a:endParaRPr lang="ru-RU" sz="2800" b="1" dirty="0" smtClean="0">
              <a:effectLst/>
              <a:latin typeface="Times New Roman"/>
              <a:ea typeface="Times New Roman"/>
            </a:endParaRPr>
          </a:p>
          <a:p>
            <a:pPr indent="342900" algn="just">
              <a:spcAft>
                <a:spcPts val="0"/>
              </a:spcAft>
              <a:tabLst>
                <a:tab pos="4426585" algn="l"/>
              </a:tabLst>
            </a:pPr>
            <a:r>
              <a:rPr lang="ru-RU" sz="2600" dirty="0" smtClean="0">
                <a:effectLst/>
                <a:latin typeface="Times New Roman"/>
                <a:ea typeface="Times New Roman"/>
              </a:rPr>
              <a:t>Физическая </a:t>
            </a:r>
            <a:r>
              <a:rPr lang="ru-RU" sz="2600" dirty="0" err="1" smtClean="0">
                <a:effectLst/>
                <a:latin typeface="Times New Roman"/>
                <a:ea typeface="Times New Roman"/>
              </a:rPr>
              <a:t>ослабленность</a:t>
            </a:r>
            <a:r>
              <a:rPr lang="ru-RU" sz="2600" dirty="0" smtClean="0">
                <a:effectLst/>
                <a:latin typeface="Times New Roman"/>
                <a:ea typeface="Times New Roman"/>
              </a:rPr>
              <a:t>, соматическая недостаточность;</a:t>
            </a:r>
          </a:p>
          <a:p>
            <a:pPr indent="342900" algn="just">
              <a:spcAft>
                <a:spcPts val="0"/>
              </a:spcAft>
              <a:tabLst>
                <a:tab pos="4426585" algn="l"/>
              </a:tabLst>
            </a:pPr>
            <a:r>
              <a:rPr lang="ru-RU" sz="2600" dirty="0" smtClean="0">
                <a:effectLst/>
                <a:latin typeface="Times New Roman"/>
                <a:ea typeface="Times New Roman"/>
              </a:rPr>
              <a:t>Моторная неловкость, нарушение мелкой моторики, </a:t>
            </a:r>
            <a:r>
              <a:rPr lang="ru-RU" sz="2600" dirty="0" err="1" smtClean="0">
                <a:effectLst/>
                <a:latin typeface="Times New Roman"/>
                <a:ea typeface="Times New Roman"/>
              </a:rPr>
              <a:t>дискоординация</a:t>
            </a:r>
            <a:r>
              <a:rPr lang="ru-RU" sz="2600" dirty="0" smtClean="0">
                <a:effectLst/>
                <a:latin typeface="Times New Roman"/>
                <a:ea typeface="Times New Roman"/>
              </a:rPr>
              <a:t> движений;</a:t>
            </a:r>
          </a:p>
          <a:p>
            <a:pPr indent="342900" algn="just">
              <a:spcAft>
                <a:spcPts val="0"/>
              </a:spcAft>
              <a:tabLst>
                <a:tab pos="4426585" algn="l"/>
              </a:tabLst>
            </a:pPr>
            <a:r>
              <a:rPr lang="ru-RU" sz="2600" dirty="0" smtClean="0">
                <a:effectLst/>
                <a:latin typeface="Times New Roman"/>
                <a:ea typeface="Times New Roman"/>
              </a:rPr>
              <a:t>Замедленность или расторможенность;</a:t>
            </a:r>
          </a:p>
          <a:p>
            <a:pPr indent="342900" algn="just">
              <a:spcAft>
                <a:spcPts val="0"/>
              </a:spcAft>
              <a:tabLst>
                <a:tab pos="4426585" algn="l"/>
              </a:tabLst>
            </a:pPr>
            <a:r>
              <a:rPr lang="ru-RU" sz="2600" dirty="0" smtClean="0">
                <a:effectLst/>
                <a:latin typeface="Times New Roman"/>
                <a:ea typeface="Times New Roman"/>
              </a:rPr>
              <a:t>Недостаточная ритмичность;</a:t>
            </a:r>
          </a:p>
          <a:p>
            <a:pPr indent="342900" algn="just">
              <a:spcAft>
                <a:spcPts val="0"/>
              </a:spcAft>
              <a:tabLst>
                <a:tab pos="4426585" algn="l"/>
              </a:tabLst>
            </a:pPr>
            <a:r>
              <a:rPr lang="ru-RU" sz="2600" dirty="0" smtClean="0">
                <a:effectLst/>
                <a:latin typeface="Times New Roman"/>
                <a:ea typeface="Times New Roman"/>
              </a:rPr>
              <a:t>Нарушение равновесия (статическая, динамическая);</a:t>
            </a:r>
          </a:p>
          <a:p>
            <a:pPr indent="342900" algn="just">
              <a:spcAft>
                <a:spcPts val="0"/>
              </a:spcAft>
              <a:tabLst>
                <a:tab pos="4426585" algn="l"/>
              </a:tabLst>
            </a:pPr>
            <a:r>
              <a:rPr lang="ru-RU" sz="2600" dirty="0" smtClean="0">
                <a:effectLst/>
                <a:latin typeface="Times New Roman"/>
                <a:ea typeface="Times New Roman"/>
              </a:rPr>
              <a:t>Недоразвитие ВПФ памяти, мышления, восприятия, внимания;</a:t>
            </a:r>
          </a:p>
          <a:p>
            <a:pPr indent="342900" algn="just">
              <a:spcAft>
                <a:spcPts val="0"/>
              </a:spcAft>
              <a:tabLst>
                <a:tab pos="4426585" algn="l"/>
              </a:tabLst>
            </a:pPr>
            <a:r>
              <a:rPr lang="ru-RU" sz="2600" dirty="0" smtClean="0">
                <a:effectLst/>
                <a:latin typeface="Times New Roman"/>
                <a:ea typeface="Times New Roman"/>
              </a:rPr>
              <a:t>Трудности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праксиса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гнозиса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600" dirty="0" smtClean="0">
                <a:effectLst/>
                <a:latin typeface="Times New Roman"/>
                <a:ea typeface="Times New Roman"/>
              </a:rPr>
              <a:t> пространственного и временного синтеза, продуктивной деятельности;</a:t>
            </a:r>
          </a:p>
          <a:p>
            <a:pPr indent="342900" algn="just">
              <a:spcAft>
                <a:spcPts val="0"/>
              </a:spcAft>
              <a:tabLst>
                <a:tab pos="4426585" algn="l"/>
              </a:tabLst>
            </a:pPr>
            <a:r>
              <a:rPr lang="ru-RU" sz="2600" dirty="0" err="1" smtClean="0">
                <a:effectLst/>
                <a:latin typeface="Times New Roman"/>
                <a:ea typeface="Times New Roman"/>
              </a:rPr>
              <a:t>Несформированность</a:t>
            </a:r>
            <a:r>
              <a:rPr lang="ru-RU" sz="2600" dirty="0" smtClean="0">
                <a:effectLst/>
                <a:latin typeface="Times New Roman"/>
                <a:ea typeface="Times New Roman"/>
              </a:rPr>
              <a:t> функций речи (когнитивной, коммуникативной, обобщения, планирования, регулирования);</a:t>
            </a:r>
          </a:p>
          <a:p>
            <a:pPr indent="342900" algn="just">
              <a:spcAft>
                <a:spcPts val="0"/>
              </a:spcAft>
              <a:tabLst>
                <a:tab pos="4426585" algn="l"/>
              </a:tabLst>
            </a:pPr>
            <a:r>
              <a:rPr lang="ru-RU" sz="2600" dirty="0" smtClean="0">
                <a:effectLst/>
                <a:latin typeface="Times New Roman"/>
                <a:ea typeface="Times New Roman"/>
              </a:rPr>
              <a:t>Нарушение </a:t>
            </a:r>
            <a:r>
              <a:rPr lang="ru-RU" sz="2600" dirty="0" err="1" smtClean="0">
                <a:effectLst/>
                <a:latin typeface="Times New Roman"/>
                <a:ea typeface="Times New Roman"/>
              </a:rPr>
              <a:t>звукослоговой</a:t>
            </a:r>
            <a:r>
              <a:rPr lang="ru-RU" sz="2600" dirty="0" smtClean="0">
                <a:effectLst/>
                <a:latin typeface="Times New Roman"/>
                <a:ea typeface="Times New Roman"/>
              </a:rPr>
              <a:t> структуры слова.</a:t>
            </a:r>
            <a:endParaRPr lang="ru-RU" sz="2600" dirty="0">
              <a:latin typeface="Times New Roman"/>
              <a:ea typeface="Times New Roman"/>
            </a:endParaRPr>
          </a:p>
        </p:txBody>
      </p:sp>
      <p:pic>
        <p:nvPicPr>
          <p:cNvPr id="4" name="Picture 9" descr="C:\Users\Public\Documents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90240"/>
            <a:ext cx="1397789" cy="1296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405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5292" y="775758"/>
            <a:ext cx="7459195" cy="562074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Основания для беспокойства при нарушении социального контакта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5184576"/>
          </a:xfrm>
        </p:spPr>
        <p:txBody>
          <a:bodyPr>
            <a:noAutofit/>
          </a:bodyPr>
          <a:lstStyle/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 месяц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не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трогает маму</a:t>
            </a: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2 месяц 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- не улыбается маме</a:t>
            </a: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3 месяц- 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не сосет </a:t>
            </a:r>
            <a:r>
              <a:rPr lang="ru-RU" sz="1400" dirty="0">
                <a:latin typeface="Times New Roman" pitchFamily="18" charset="0"/>
                <a:ea typeface="Times New Roman"/>
                <a:cs typeface="Times New Roman" pitchFamily="18" charset="0"/>
              </a:rPr>
              <a:t>пальцы и тыльную сторону кисти 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руки</a:t>
            </a: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4 месяц- 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не выражает </a:t>
            </a:r>
            <a:r>
              <a:rPr lang="ru-RU" sz="1400" dirty="0">
                <a:latin typeface="Times New Roman" pitchFamily="18" charset="0"/>
                <a:ea typeface="Times New Roman"/>
                <a:cs typeface="Times New Roman" pitchFamily="18" charset="0"/>
              </a:rPr>
              <a:t>звуками радость при приближении 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мамы</a:t>
            </a: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5 месяц 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– не плачет</a:t>
            </a:r>
            <a:r>
              <a:rPr lang="ru-RU" sz="1400" dirty="0">
                <a:latin typeface="Times New Roman" pitchFamily="18" charset="0"/>
                <a:ea typeface="Times New Roman"/>
                <a:cs typeface="Times New Roman" pitchFamily="18" charset="0"/>
              </a:rPr>
              <a:t>, когда мама 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уходит</a:t>
            </a: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6 месяц 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– не перестает </a:t>
            </a:r>
            <a:r>
              <a:rPr lang="ru-RU" sz="1400" dirty="0">
                <a:latin typeface="Times New Roman" pitchFamily="18" charset="0"/>
                <a:ea typeface="Times New Roman"/>
                <a:cs typeface="Times New Roman" pitchFamily="18" charset="0"/>
              </a:rPr>
              <a:t>плакать, когда его берут на 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руки</a:t>
            </a: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7 месяц 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– не лепечет радостно, </a:t>
            </a:r>
            <a:r>
              <a:rPr lang="ru-RU" sz="1400" dirty="0">
                <a:latin typeface="Times New Roman" pitchFamily="18" charset="0"/>
                <a:ea typeface="Times New Roman"/>
                <a:cs typeface="Times New Roman" pitchFamily="18" charset="0"/>
              </a:rPr>
              <a:t>лежа в 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кроватке</a:t>
            </a: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8 месяцев 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– не протягивает </a:t>
            </a:r>
            <a:r>
              <a:rPr lang="ru-RU" sz="1400" dirty="0">
                <a:latin typeface="Times New Roman" pitchFamily="18" charset="0"/>
                <a:ea typeface="Times New Roman"/>
                <a:cs typeface="Times New Roman" pitchFamily="18" charset="0"/>
              </a:rPr>
              <a:t>к маме 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ручки</a:t>
            </a: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9 месяцев 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– не реагирует </a:t>
            </a:r>
            <a:r>
              <a:rPr lang="ru-RU" sz="1400" dirty="0">
                <a:latin typeface="Times New Roman" pitchFamily="18" charset="0"/>
                <a:ea typeface="Times New Roman"/>
                <a:cs typeface="Times New Roman" pitchFamily="18" charset="0"/>
              </a:rPr>
              <a:t>на появление лица, скрытого 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платком</a:t>
            </a: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10 месяцев 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- не играет </a:t>
            </a:r>
            <a:r>
              <a:rPr lang="ru-RU" sz="1400" dirty="0">
                <a:latin typeface="Times New Roman" pitchFamily="18" charset="0"/>
                <a:ea typeface="Times New Roman"/>
                <a:cs typeface="Times New Roman" pitchFamily="18" charset="0"/>
              </a:rPr>
              <a:t>со своим 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отражением</a:t>
            </a: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11 месяцев 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– не удерживает </a:t>
            </a:r>
            <a:r>
              <a:rPr lang="ru-RU" sz="1400" dirty="0">
                <a:latin typeface="Times New Roman" pitchFamily="18" charset="0"/>
                <a:ea typeface="Times New Roman"/>
                <a:cs typeface="Times New Roman" pitchFamily="18" charset="0"/>
              </a:rPr>
              <a:t>предмет, который пытаются 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отобрать</a:t>
            </a: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12 месяцев 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– не </a:t>
            </a:r>
            <a:r>
              <a:rPr lang="ru-RU" sz="1400" dirty="0">
                <a:latin typeface="Times New Roman" pitchFamily="18" charset="0"/>
                <a:ea typeface="Times New Roman"/>
                <a:cs typeface="Times New Roman" pitchFamily="18" charset="0"/>
              </a:rPr>
              <a:t>отвечает а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ктивно на ласки</a:t>
            </a: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15 месяцев 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– не реагирует на протянутую руку</a:t>
            </a: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18 месяцев 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– не </a:t>
            </a:r>
            <a:r>
              <a:rPr lang="ru-RU" sz="1400" dirty="0">
                <a:latin typeface="Times New Roman"/>
                <a:ea typeface="Times New Roman"/>
              </a:rPr>
              <a:t>п</a:t>
            </a:r>
            <a:r>
              <a:rPr lang="ru-RU" sz="1400" dirty="0" smtClean="0">
                <a:latin typeface="Times New Roman"/>
                <a:ea typeface="Times New Roman"/>
              </a:rPr>
              <a:t>оказывает </a:t>
            </a:r>
            <a:r>
              <a:rPr lang="ru-RU" sz="1400" dirty="0">
                <a:latin typeface="Times New Roman"/>
                <a:ea typeface="Times New Roman"/>
              </a:rPr>
              <a:t>свою </a:t>
            </a:r>
            <a:r>
              <a:rPr lang="ru-RU" sz="1400" dirty="0" smtClean="0">
                <a:latin typeface="Times New Roman"/>
                <a:ea typeface="Times New Roman"/>
              </a:rPr>
              <a:t>игрушку</a:t>
            </a: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Times New Roman"/>
                <a:ea typeface="Times New Roman"/>
              </a:rPr>
              <a:t>21 месяц </a:t>
            </a:r>
            <a:r>
              <a:rPr lang="ru-RU" sz="1400" dirty="0" smtClean="0">
                <a:latin typeface="Times New Roman"/>
                <a:ea typeface="Times New Roman"/>
              </a:rPr>
              <a:t>– не может предоставленный </a:t>
            </a:r>
            <a:r>
              <a:rPr lang="ru-RU" sz="1400" dirty="0">
                <a:latin typeface="Times New Roman"/>
                <a:ea typeface="Times New Roman"/>
              </a:rPr>
              <a:t>на некоторое время самому себе, самостоятельно и осмысленно </a:t>
            </a:r>
            <a:r>
              <a:rPr lang="ru-RU" sz="1400" dirty="0" smtClean="0">
                <a:latin typeface="Times New Roman"/>
                <a:ea typeface="Times New Roman"/>
              </a:rPr>
              <a:t>играть</a:t>
            </a: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Times New Roman"/>
                <a:ea typeface="Times New Roman"/>
              </a:rPr>
              <a:t>24 месяца </a:t>
            </a:r>
            <a:r>
              <a:rPr lang="ru-RU" sz="1400" dirty="0" smtClean="0">
                <a:latin typeface="Times New Roman"/>
                <a:ea typeface="Times New Roman"/>
              </a:rPr>
              <a:t>– не сообщает </a:t>
            </a:r>
            <a:r>
              <a:rPr lang="ru-RU" sz="1400" dirty="0">
                <a:latin typeface="Times New Roman"/>
                <a:ea typeface="Times New Roman"/>
              </a:rPr>
              <a:t>о своем </a:t>
            </a:r>
            <a:r>
              <a:rPr lang="ru-RU" sz="1400" dirty="0" smtClean="0">
                <a:latin typeface="Times New Roman"/>
                <a:ea typeface="Times New Roman"/>
              </a:rPr>
              <a:t>желании</a:t>
            </a: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Times New Roman"/>
                <a:ea typeface="Times New Roman"/>
              </a:rPr>
              <a:t>30 месяцев </a:t>
            </a:r>
            <a:r>
              <a:rPr lang="ru-RU" sz="1400" dirty="0" smtClean="0">
                <a:latin typeface="Times New Roman"/>
                <a:ea typeface="Times New Roman"/>
              </a:rPr>
              <a:t>– не пользуется туалетом</a:t>
            </a: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latin typeface="Times New Roman"/>
                <a:ea typeface="Times New Roman"/>
              </a:rPr>
              <a:t>36 месяцев </a:t>
            </a:r>
            <a:r>
              <a:rPr lang="ru-RU" sz="1400" dirty="0" smtClean="0">
                <a:latin typeface="Times New Roman"/>
                <a:ea typeface="Times New Roman"/>
              </a:rPr>
              <a:t>– не говорит </a:t>
            </a:r>
            <a:r>
              <a:rPr lang="ru-RU" sz="1400" dirty="0">
                <a:latin typeface="Times New Roman"/>
                <a:ea typeface="Times New Roman"/>
              </a:rPr>
              <a:t>о себе </a:t>
            </a:r>
            <a:r>
              <a:rPr lang="ru-RU" sz="1400" dirty="0" smtClean="0">
                <a:latin typeface="Times New Roman"/>
                <a:ea typeface="Times New Roman"/>
              </a:rPr>
              <a:t>«я»</a:t>
            </a:r>
            <a:endParaRPr lang="ru-RU" sz="14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1600" dirty="0" smtClean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16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16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16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16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16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16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16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16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16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 </a:t>
            </a:r>
          </a:p>
          <a:p>
            <a:pPr>
              <a:spcAft>
                <a:spcPts val="0"/>
              </a:spcAft>
            </a:pPr>
            <a:endParaRPr lang="ru-RU" sz="16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1600" dirty="0">
              <a:latin typeface="Times New Roman"/>
              <a:ea typeface="Times New Roman"/>
            </a:endParaRPr>
          </a:p>
          <a:p>
            <a:endParaRPr lang="ru-RU" sz="1600" dirty="0" smtClean="0"/>
          </a:p>
          <a:p>
            <a:endParaRPr lang="ru-RU" sz="1600" dirty="0"/>
          </a:p>
        </p:txBody>
      </p:sp>
      <p:pic>
        <p:nvPicPr>
          <p:cNvPr id="4" name="Picture 9" descr="C:\Users\Public\Documents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8303"/>
            <a:ext cx="1397789" cy="1296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627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Формирование слоговой структуры речи</a:t>
            </a: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3731633"/>
              </p:ext>
            </p:extLst>
          </p:nvPr>
        </p:nvGraphicFramePr>
        <p:xfrm>
          <a:off x="323528" y="980728"/>
          <a:ext cx="8568952" cy="5547360"/>
        </p:xfrm>
        <a:graphic>
          <a:graphicData uri="http://schemas.openxmlformats.org/drawingml/2006/table">
            <a:tbl>
              <a:tblPr/>
              <a:tblGrid>
                <a:gridCol w="4281580"/>
                <a:gridCol w="4287372"/>
              </a:tblGrid>
              <a:tr h="51845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u="sng" dirty="0">
                          <a:effectLst/>
                          <a:latin typeface="Times New Roman"/>
                          <a:ea typeface="Times New Roman"/>
                        </a:rPr>
                        <a:t>Развитие слоговой структуры слова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7305" marR="8890" indent="240665" algn="just">
                        <a:spcAft>
                          <a:spcPts val="0"/>
                        </a:spcAft>
                      </a:pPr>
                      <a:r>
                        <a:rPr lang="ru-RU" sz="1400" b="1" spc="-2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 год 3 мес. — 1 год 8 мес. — ребенок часто восп­</a:t>
                      </a:r>
                      <a:r>
                        <a:rPr lang="ru-RU" sz="1400" b="1" spc="-1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роизводит один слог услышанного слова (ударный) или </a:t>
                      </a:r>
                      <a:r>
                        <a:rPr lang="ru-RU" sz="1400" b="1" spc="-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два одинаковых слога: «га-га», «ту-ту»;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3655" marR="8890" indent="243840" algn="just">
                        <a:spcAft>
                          <a:spcPts val="0"/>
                        </a:spcAft>
                      </a:pPr>
                      <a:r>
                        <a:rPr lang="ru-RU" sz="1400" b="1" spc="-3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 год 8 мес. — 1 год 10 мес. — воспроизводятся дву­</a:t>
                      </a:r>
                      <a:r>
                        <a:rPr lang="ru-RU" sz="1400" b="1" spc="-1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сложные слова; в трехсложных словах часто опускается </a:t>
                      </a:r>
                      <a:r>
                        <a:rPr lang="ru-RU" sz="1400" b="1" spc="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один из слогов: «</a:t>
                      </a:r>
                      <a:r>
                        <a:rPr lang="ru-RU" sz="1400" b="1" spc="5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мако</a:t>
                      </a:r>
                      <a:r>
                        <a:rPr lang="ru-RU" sz="1400" b="1" spc="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» (молоко);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387350" algn="l"/>
                        </a:tabLst>
                      </a:pPr>
                      <a:r>
                        <a:rPr lang="ru-RU" sz="1400" b="1" spc="-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      1год 10 мес. — 2 года 1 мес. — в трехсложных сло</a:t>
                      </a:r>
                      <a:r>
                        <a:rPr lang="ru-RU" sz="14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вах иногда все еще опускается слог, чаще предударный: </a:t>
                      </a:r>
                      <a:r>
                        <a:rPr lang="ru-RU" sz="1400" b="1" spc="-1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«кусу» (укушу); может сокращаться количество слогов в </a:t>
                      </a:r>
                      <a:r>
                        <a:rPr lang="ru-RU" sz="1400" b="1" spc="-2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четырехсложных словах;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42950" lvl="1" indent="-285750">
                        <a:spcAft>
                          <a:spcPts val="0"/>
                        </a:spcAft>
                        <a:buSzPts val="1400"/>
                        <a:buFont typeface="+mj-lt"/>
                        <a:buAutoNum type="arabicPeriod" startAt="2"/>
                        <a:tabLst>
                          <a:tab pos="387350" algn="l"/>
                          <a:tab pos="914400" algn="l"/>
                        </a:tabLst>
                      </a:pPr>
                      <a:r>
                        <a:rPr lang="ru-RU" sz="1400" b="1" spc="-2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года 1 мес. — 2 года 3 мес. — в многосложных сло</a:t>
                      </a:r>
                      <a:r>
                        <a:rPr lang="ru-RU" sz="1400" b="1" spc="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вах чаще опускаются предударные слоги, иногда при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ставки: «</a:t>
                      </a:r>
                      <a:r>
                        <a:rPr lang="ru-RU" sz="14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ципилась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» (прицепилась);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 startAt="2"/>
                        <a:tabLst>
                          <a:tab pos="280670" algn="l"/>
                        </a:tabLst>
                      </a:pPr>
                      <a:r>
                        <a:rPr lang="ru-RU" sz="1400" b="1" spc="-1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года 3 мес. — 4 года — слоговая структура нару­шается редко, главным образом в малознакомых словах.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2590" algn="l"/>
                        </a:tabLst>
                      </a:pPr>
                      <a:r>
                        <a:rPr lang="ru-RU" sz="1400" b="1" u="sng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Процесс усвоения слогового состава слова тесно связан с речевым развитием в целом, в частности, с со­</a:t>
                      </a:r>
                      <a:r>
                        <a:rPr lang="ru-RU" sz="1400" b="1" u="sng" spc="2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стоянием фонематических и моторных возможностей </a:t>
                      </a:r>
                      <a:r>
                        <a:rPr lang="ru-RU" sz="1400" b="1" u="sng" spc="-1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ребенка.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52070" algn="just">
                        <a:spcAft>
                          <a:spcPts val="0"/>
                        </a:spcAft>
                      </a:pPr>
                      <a:r>
                        <a:rPr lang="ru-RU" sz="1400" b="1" u="none" strike="noStrike" spc="-9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u="none" strike="noStrike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191" marR="58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Ребёнок начинает произносить раньше предложение из трёх слогов, чем трёхсложные слова.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Наиболее интенсивно процесс усвоения слоговой структуры слова идёт в 2 – 2,5 года. При этом ребёнок испытывает закономерные трудности пропуски слогов и звуков в слове. Причины временных нарушений является незрелость моторных и фонематических предпосылок развития речи в раннем возрасте.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Онтогенез развития слоговой структуры слова и картинный материал: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1 класс – </a:t>
                      </a:r>
                      <a:r>
                        <a:rPr lang="ru-RU" sz="1400" i="1" dirty="0">
                          <a:effectLst/>
                          <a:latin typeface="Times New Roman"/>
                          <a:ea typeface="Times New Roman"/>
                        </a:rPr>
                        <a:t>нога, рука, муха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2 класс – волосы, корова, машина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3 класс – кот, нос, дом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4 класс – филин, кефир, жираф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5 класс – масло, листья, коньки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6 класс -  дельфин, кактус, кровать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7 класс – самолёт, пирожок, чемодан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8 класс – облако, иголка, подушка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9 класс – автобус, карандаш, виноград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10 класс – игрушки, кисточка, морковка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11 класс – стол, ключ, джип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12 класс – двусложные слова с двумя стечениями согласных – птичка, спичка, гвозди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13 класс – четырёхсложные слова из открытых слогов – пуговица, черепаха, гусеница.</a:t>
                      </a:r>
                    </a:p>
                  </a:txBody>
                  <a:tcPr marL="58191" marR="581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35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95536" y="44624"/>
            <a:ext cx="8229600" cy="6624736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r>
              <a:rPr lang="ru-RU" sz="6200" b="1" dirty="0">
                <a:latin typeface="Times New Roman" pitchFamily="18" charset="0"/>
                <a:cs typeface="Times New Roman" pitchFamily="18" charset="0"/>
              </a:rPr>
              <a:t>Что умеет </a:t>
            </a:r>
            <a:r>
              <a:rPr lang="ru-RU" sz="6200" b="1" dirty="0" smtClean="0">
                <a:latin typeface="Times New Roman" pitchFamily="18" charset="0"/>
                <a:cs typeface="Times New Roman" pitchFamily="18" charset="0"/>
              </a:rPr>
              <a:t>ребёнок</a:t>
            </a:r>
            <a:endParaRPr lang="ru-RU" sz="6200" dirty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/>
          </a:p>
          <a:p>
            <a:endParaRPr lang="ru-RU" b="1" dirty="0"/>
          </a:p>
          <a:p>
            <a:pPr marL="0" indent="0" algn="ctr">
              <a:buNone/>
            </a:pPr>
            <a:r>
              <a:rPr lang="ru-RU" sz="49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4900" b="1" dirty="0">
                <a:latin typeface="Times New Roman" pitchFamily="18" charset="0"/>
                <a:cs typeface="Times New Roman" pitchFamily="18" charset="0"/>
              </a:rPr>
              <a:t>12 -15 месяцев</a:t>
            </a:r>
            <a:endParaRPr lang="ru-RU" sz="4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начинает 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пользоваться вилкой и ложкой</a:t>
            </a:r>
          </a:p>
          <a:p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помощи снимать 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носки</a:t>
            </a:r>
          </a:p>
          <a:p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 пить 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из кружки</a:t>
            </a:r>
          </a:p>
          <a:p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помогать маме по дому»</a:t>
            </a:r>
            <a:r>
              <a:rPr lang="ru-RU" sz="49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9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4900" b="1" dirty="0">
                <a:latin typeface="Times New Roman" pitchFamily="18" charset="0"/>
                <a:cs typeface="Times New Roman" pitchFamily="18" charset="0"/>
              </a:rPr>
              <a:t>В 15 - 18 месяцев</a:t>
            </a:r>
            <a:endParaRPr lang="ru-RU" sz="4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кушать 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ложкой</a:t>
            </a:r>
          </a:p>
          <a:p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чистить 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зубы</a:t>
            </a:r>
          </a:p>
          <a:p>
            <a:pPr marL="0" indent="0" algn="ctr">
              <a:buNone/>
            </a:pPr>
            <a:r>
              <a:rPr lang="ru-RU" sz="4900" b="1" dirty="0">
                <a:latin typeface="Times New Roman" pitchFamily="18" charset="0"/>
                <a:cs typeface="Times New Roman" pitchFamily="18" charset="0"/>
              </a:rPr>
              <a:t>В 18 - 21 месяц</a:t>
            </a:r>
            <a:endParaRPr lang="ru-RU" sz="4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пытается 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самостоятельно снимать одежду</a:t>
            </a:r>
          </a:p>
          <a:p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пользоваться 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горшком</a:t>
            </a:r>
            <a:r>
              <a:rPr lang="ru-RU" sz="49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расстёгивает 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замок - молнию</a:t>
            </a:r>
          </a:p>
          <a:p>
            <a:pPr marL="0" indent="0" algn="ctr">
              <a:buNone/>
            </a:pPr>
            <a:r>
              <a:rPr lang="ru-RU" sz="4900" b="1" dirty="0">
                <a:latin typeface="Times New Roman" pitchFamily="18" charset="0"/>
                <a:cs typeface="Times New Roman" pitchFamily="18" charset="0"/>
              </a:rPr>
              <a:t>В 21 -24 месяцев</a:t>
            </a:r>
            <a:endParaRPr lang="ru-RU" sz="4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зачатки 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понимания «хорошо», «плохо»</a:t>
            </a:r>
          </a:p>
          <a:p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снимает одежду (колготки, штаны)</a:t>
            </a:r>
          </a:p>
          <a:p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переворачивает 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страницы книги (по одной 2 раза)</a:t>
            </a:r>
            <a:r>
              <a:rPr lang="ru-RU" sz="49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9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4900" b="1" dirty="0">
                <a:latin typeface="Times New Roman" pitchFamily="18" charset="0"/>
                <a:cs typeface="Times New Roman" pitchFamily="18" charset="0"/>
              </a:rPr>
              <a:t>В 24 - 30 месяцев</a:t>
            </a:r>
            <a:endParaRPr lang="ru-RU" sz="4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бросает 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теннисный мячик, подняв руку над головой</a:t>
            </a:r>
          </a:p>
          <a:p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самостоятельно 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ест ложкой не проливая</a:t>
            </a:r>
          </a:p>
          <a:p>
            <a:pPr marL="0" indent="0" algn="ctr">
              <a:buNone/>
            </a:pPr>
            <a:r>
              <a:rPr lang="ru-RU" sz="4900" b="1" dirty="0">
                <a:latin typeface="Times New Roman" pitchFamily="18" charset="0"/>
                <a:cs typeface="Times New Roman" pitchFamily="18" charset="0"/>
              </a:rPr>
              <a:t> В 30 - 36 месяцев</a:t>
            </a:r>
            <a:endParaRPr lang="ru-RU" sz="4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надевает 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бусинки на проволоку</a:t>
            </a:r>
          </a:p>
          <a:p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переливает 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воду из сосуда в сосуд</a:t>
            </a:r>
          </a:p>
          <a:p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рисует 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круги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59677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547769"/>
              </p:ext>
            </p:extLst>
          </p:nvPr>
        </p:nvGraphicFramePr>
        <p:xfrm>
          <a:off x="1475656" y="764704"/>
          <a:ext cx="5544616" cy="6103366"/>
        </p:xfrm>
        <a:graphic>
          <a:graphicData uri="http://schemas.openxmlformats.org/drawingml/2006/table">
            <a:tbl>
              <a:tblPr/>
              <a:tblGrid>
                <a:gridCol w="1105911"/>
                <a:gridCol w="1063621"/>
                <a:gridCol w="1072890"/>
                <a:gridCol w="1227567"/>
                <a:gridCol w="1074627"/>
              </a:tblGrid>
              <a:tr h="1290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действие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отвергает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принимает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Делает единичные самостоятельные попытки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выполняет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242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Сообщает о своём желании адекватным способом</a:t>
                      </a: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2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Пьёт из поильника</a:t>
                      </a: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2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Забирает пищу с ложки губами</a:t>
                      </a: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10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Пьёт из чашки</a:t>
                      </a: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2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Берёт ложку в руку</a:t>
                      </a: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2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Удерживает чашку</a:t>
                      </a: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2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Пододвигает чашку к себе</a:t>
                      </a: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2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Подносит ложку с пищей ко рту</a:t>
                      </a: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96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Пережёвывает пищу</a:t>
                      </a: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242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Ест печенье самостоятельно , удерживая в руках</a:t>
                      </a: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2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Зачерпывает пищу ложкой</a:t>
                      </a: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2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Пододвигает тарелку к себе</a:t>
                      </a: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487" marR="534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203848" y="94164"/>
            <a:ext cx="2722156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Расширенное обследование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Навыки приёма пищи (1)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39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341188"/>
              </p:ext>
            </p:extLst>
          </p:nvPr>
        </p:nvGraphicFramePr>
        <p:xfrm>
          <a:off x="1691680" y="692697"/>
          <a:ext cx="5040559" cy="6048669"/>
        </p:xfrm>
        <a:graphic>
          <a:graphicData uri="http://schemas.openxmlformats.org/drawingml/2006/table">
            <a:tbl>
              <a:tblPr/>
              <a:tblGrid>
                <a:gridCol w="1195879"/>
                <a:gridCol w="921278"/>
                <a:gridCol w="929306"/>
                <a:gridCol w="1063284"/>
                <a:gridCol w="930812"/>
              </a:tblGrid>
              <a:tr h="6741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После окончания еды отодвигает тарелку, чашку</a:t>
                      </a: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11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Пьёт из трубочки</a:t>
                      </a: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67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Откусывает кусочками хлеб и жуёт его</a:t>
                      </a: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11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Пользуется салфеткой</a:t>
                      </a: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223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Пользуется второй рукой для удержания тарелки</a:t>
                      </a: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223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Удерживает хлеб свободной рукой, держа ложку другой</a:t>
                      </a: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55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Ест аккуратно</a:t>
                      </a: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67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Самостоятельно усаживается за стол</a:t>
                      </a: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11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Пользуется фартуком</a:t>
                      </a: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11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Убирает за собой</a:t>
                      </a: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461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Намазывает ножом масло на хлеб</a:t>
                      </a: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106" marR="50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957473" y="8678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Расширенное обследование</a:t>
            </a:r>
            <a:endParaRPr lang="ru-RU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Навыки приёма пищи </a:t>
            </a:r>
            <a:r>
              <a:rPr lang="ru-RU" sz="16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(2)</a:t>
            </a:r>
            <a:endParaRPr lang="ru-RU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61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3551708"/>
              </p:ext>
            </p:extLst>
          </p:nvPr>
        </p:nvGraphicFramePr>
        <p:xfrm>
          <a:off x="1043608" y="1412776"/>
          <a:ext cx="7003625" cy="4536504"/>
        </p:xfrm>
        <a:graphic>
          <a:graphicData uri="http://schemas.openxmlformats.org/drawingml/2006/table">
            <a:tbl>
              <a:tblPr/>
              <a:tblGrid>
                <a:gridCol w="1401455"/>
                <a:gridCol w="1346711"/>
                <a:gridCol w="1357660"/>
                <a:gridCol w="1543790"/>
                <a:gridCol w="1354009"/>
              </a:tblGrid>
              <a:tr h="11341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 CYR"/>
                          <a:ea typeface="Calibri"/>
                          <a:cs typeface="Times New Roman"/>
                        </a:rPr>
                        <a:t>действие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50" marR="69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 CYR"/>
                          <a:ea typeface="Calibri"/>
                          <a:cs typeface="Times New Roman"/>
                        </a:rPr>
                        <a:t>отвергает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50" marR="69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 CYR"/>
                          <a:ea typeface="Calibri"/>
                          <a:cs typeface="Times New Roman"/>
                        </a:rPr>
                        <a:t>принимает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50" marR="69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 CYR"/>
                          <a:ea typeface="Calibri"/>
                          <a:cs typeface="Times New Roman"/>
                        </a:rPr>
                        <a:t>Делает единичные самостоятельные попытки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50" marR="69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 CYR"/>
                          <a:ea typeface="Calibri"/>
                          <a:cs typeface="Times New Roman"/>
                        </a:rPr>
                        <a:t>выполняет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50" marR="69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341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 CYR"/>
                          <a:ea typeface="Calibri"/>
                          <a:cs typeface="Times New Roman"/>
                        </a:rPr>
                        <a:t>Берёт правильно зубную щётку за ручку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50" marR="69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50" marR="69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50" marR="69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50" marR="69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50" marR="69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341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 CYR"/>
                          <a:ea typeface="Calibri"/>
                          <a:cs typeface="Times New Roman"/>
                        </a:rPr>
                        <a:t>Вкладывает зубную щётку правильно, щетиной в рот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50" marR="69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50" marR="69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50" marR="69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50" marR="69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50" marR="69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341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 CYR"/>
                          <a:ea typeface="Calibri"/>
                          <a:cs typeface="Times New Roman"/>
                        </a:rPr>
                        <a:t>Водит зубной щёткой правильно позубам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50" marR="69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50" marR="69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50" marR="69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50" marR="69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50" marR="698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203848" y="635044"/>
            <a:ext cx="245868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Навыки чистки зубов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3732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>
                <a:latin typeface="Times New Roman"/>
              </a:rPr>
              <a:t>Доступные способы общения</a:t>
            </a:r>
          </a:p>
          <a:p>
            <a:pPr marL="0" indent="0">
              <a:buNone/>
            </a:pPr>
            <a:r>
              <a:rPr lang="en-US" sz="2100" dirty="0">
                <a:latin typeface="Times New Roman"/>
              </a:rPr>
              <a:t>1. </a:t>
            </a:r>
            <a:r>
              <a:rPr lang="ru-RU" sz="2100" dirty="0">
                <a:latin typeface="Times New Roman"/>
              </a:rPr>
              <a:t>Совместная деятельность</a:t>
            </a:r>
          </a:p>
          <a:p>
            <a:pPr marL="0" indent="0">
              <a:buNone/>
            </a:pPr>
            <a:r>
              <a:rPr lang="en-US" sz="2100" dirty="0">
                <a:latin typeface="Times New Roman"/>
              </a:rPr>
              <a:t>2. </a:t>
            </a:r>
            <a:r>
              <a:rPr lang="ru-RU" sz="2100" dirty="0">
                <a:latin typeface="Times New Roman"/>
              </a:rPr>
              <a:t>Родитель показывает картинки, игрушки - ребёнок смотрит, интересуется</a:t>
            </a:r>
          </a:p>
          <a:p>
            <a:pPr marL="0" indent="0">
              <a:buNone/>
            </a:pPr>
            <a:r>
              <a:rPr lang="en-US" sz="2100" dirty="0">
                <a:latin typeface="Times New Roman"/>
              </a:rPr>
              <a:t>3. </a:t>
            </a:r>
            <a:r>
              <a:rPr lang="ru-RU" sz="2100" dirty="0">
                <a:latin typeface="Times New Roman"/>
              </a:rPr>
              <a:t>Использует естественные жесты – </a:t>
            </a:r>
            <a:r>
              <a:rPr lang="en-US" sz="2100" dirty="0">
                <a:latin typeface="Times New Roman"/>
              </a:rPr>
              <a:t>«</a:t>
            </a:r>
            <a:r>
              <a:rPr lang="ru-RU" sz="2100" dirty="0">
                <a:latin typeface="Times New Roman"/>
              </a:rPr>
              <a:t>дай</a:t>
            </a:r>
            <a:r>
              <a:rPr lang="en-US" sz="2100" dirty="0">
                <a:latin typeface="Times New Roman"/>
              </a:rPr>
              <a:t>», «</a:t>
            </a:r>
            <a:r>
              <a:rPr lang="ru-RU" sz="2100" dirty="0">
                <a:latin typeface="Times New Roman"/>
              </a:rPr>
              <a:t>нет</a:t>
            </a:r>
            <a:r>
              <a:rPr lang="en-US" sz="2100" dirty="0">
                <a:latin typeface="Times New Roman"/>
              </a:rPr>
              <a:t>», «</a:t>
            </a:r>
            <a:r>
              <a:rPr lang="ru-RU" sz="2100" dirty="0">
                <a:latin typeface="Times New Roman"/>
              </a:rPr>
              <a:t>да</a:t>
            </a:r>
            <a:r>
              <a:rPr lang="en-US" sz="2100" dirty="0">
                <a:latin typeface="Times New Roman"/>
              </a:rPr>
              <a:t>», «</a:t>
            </a:r>
            <a:r>
              <a:rPr lang="ru-RU" sz="2100" dirty="0">
                <a:latin typeface="Times New Roman"/>
              </a:rPr>
              <a:t>не надо</a:t>
            </a:r>
            <a:r>
              <a:rPr lang="en-US" sz="2100" dirty="0">
                <a:latin typeface="Times New Roman"/>
              </a:rPr>
              <a:t>»…</a:t>
            </a:r>
          </a:p>
          <a:p>
            <a:pPr marL="0" indent="0">
              <a:buNone/>
            </a:pPr>
            <a:r>
              <a:rPr lang="en-US" sz="2100" dirty="0">
                <a:latin typeface="Times New Roman"/>
              </a:rPr>
              <a:t>4. </a:t>
            </a:r>
            <a:r>
              <a:rPr lang="ru-RU" sz="2100" dirty="0">
                <a:latin typeface="Times New Roman"/>
              </a:rPr>
              <a:t>Активно использует жестовую речь</a:t>
            </a:r>
          </a:p>
          <a:p>
            <a:pPr marL="0" indent="0">
              <a:buNone/>
            </a:pPr>
            <a:r>
              <a:rPr lang="en-US" sz="2100" dirty="0">
                <a:latin typeface="Times New Roman"/>
              </a:rPr>
              <a:t>5. </a:t>
            </a:r>
            <a:r>
              <a:rPr lang="ru-RU" sz="2100" dirty="0">
                <a:latin typeface="Times New Roman"/>
              </a:rPr>
              <a:t>Использует  вокализации</a:t>
            </a:r>
          </a:p>
          <a:p>
            <a:pPr marL="0" indent="0">
              <a:buNone/>
            </a:pPr>
            <a:r>
              <a:rPr lang="en-US" sz="2100" dirty="0">
                <a:latin typeface="Times New Roman"/>
              </a:rPr>
              <a:t>6. </a:t>
            </a:r>
            <a:r>
              <a:rPr lang="ru-RU" sz="2100" dirty="0">
                <a:latin typeface="Times New Roman"/>
              </a:rPr>
              <a:t>Использует предложения из одного – двух слов</a:t>
            </a:r>
          </a:p>
          <a:p>
            <a:pPr marL="0" indent="0">
              <a:buNone/>
            </a:pPr>
            <a:r>
              <a:rPr lang="en-US" sz="2100" dirty="0">
                <a:latin typeface="Times New Roman"/>
              </a:rPr>
              <a:t>7. </a:t>
            </a:r>
            <a:r>
              <a:rPr lang="ru-RU" sz="2100" dirty="0">
                <a:latin typeface="Times New Roman"/>
              </a:rPr>
              <a:t>Много говорит, но не понятно</a:t>
            </a:r>
          </a:p>
          <a:p>
            <a:pPr marL="0" indent="0">
              <a:buNone/>
            </a:pPr>
            <a:r>
              <a:rPr lang="en-US" sz="2100" dirty="0">
                <a:latin typeface="Times New Roman"/>
              </a:rPr>
              <a:t>8. </a:t>
            </a:r>
            <a:r>
              <a:rPr lang="ru-RU" sz="2100" dirty="0">
                <a:latin typeface="Times New Roman"/>
              </a:rPr>
              <a:t>Говорит, используя устную </a:t>
            </a:r>
            <a:r>
              <a:rPr lang="ru-RU" sz="2100" dirty="0" smtClean="0">
                <a:latin typeface="Times New Roman"/>
              </a:rPr>
              <a:t>речь</a:t>
            </a:r>
            <a:endParaRPr lang="ru-RU" sz="2100" dirty="0">
              <a:latin typeface="Times New Roman"/>
            </a:endParaRPr>
          </a:p>
          <a:p>
            <a:pPr algn="ctr"/>
            <a:endParaRPr lang="en-US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982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04664"/>
            <a:ext cx="8229600" cy="6120680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r>
              <a:rPr lang="ru-RU" sz="7400" b="1" dirty="0">
                <a:latin typeface="Times New Roman" pitchFamily="18" charset="0"/>
                <a:cs typeface="Times New Roman" pitchFamily="18" charset="0"/>
              </a:rPr>
              <a:t>Как ребёнок способен передать </a:t>
            </a:r>
            <a:r>
              <a:rPr lang="ru-RU" sz="7400" b="1" dirty="0" smtClean="0">
                <a:latin typeface="Times New Roman" pitchFamily="18" charset="0"/>
                <a:cs typeface="Times New Roman" pitchFamily="18" charset="0"/>
              </a:rPr>
              <a:t>сообщение</a:t>
            </a:r>
          </a:p>
          <a:p>
            <a:pPr marL="0" indent="0" algn="ctr">
              <a:buNone/>
            </a:pPr>
            <a:endParaRPr lang="ru-RU" sz="50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  <a:p>
            <a:pPr marL="0" indent="0" algn="ctr">
              <a:buNone/>
            </a:pPr>
            <a:r>
              <a:rPr lang="ru-RU" sz="4900" b="1" dirty="0">
                <a:latin typeface="Times New Roman" pitchFamily="18" charset="0"/>
                <a:cs typeface="Times New Roman" pitchFamily="18" charset="0"/>
              </a:rPr>
              <a:t>Мимические проявления</a:t>
            </a:r>
          </a:p>
          <a:p>
            <a:pPr marL="0" indent="0">
              <a:buNone/>
            </a:pP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1 Не использует мимику </a:t>
            </a:r>
          </a:p>
          <a:p>
            <a:pPr marL="0" indent="0">
              <a:buNone/>
            </a:pP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2. Использует мимику для выражения состояния комфорта – дискомфорта.</a:t>
            </a:r>
          </a:p>
          <a:p>
            <a:pPr marL="0" indent="0">
              <a:buNone/>
            </a:pP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3. Использует мимику для выражения различных эмоциональных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сосотояний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ctr">
              <a:buNone/>
            </a:pPr>
            <a:r>
              <a:rPr lang="ru-RU" sz="4900" b="1" dirty="0">
                <a:latin typeface="Times New Roman" pitchFamily="18" charset="0"/>
                <a:cs typeface="Times New Roman" pitchFamily="18" charset="0"/>
              </a:rPr>
              <a:t>Голосовые проявления</a:t>
            </a:r>
          </a:p>
          <a:p>
            <a:pPr marL="0" indent="0">
              <a:buNone/>
            </a:pP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1. Есть некоторые вокализации</a:t>
            </a:r>
          </a:p>
          <a:p>
            <a:pPr marL="0" indent="0">
              <a:buNone/>
            </a:pP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2. Есть звукоподражания</a:t>
            </a:r>
          </a:p>
          <a:p>
            <a:pPr marL="0" indent="0">
              <a:buNone/>
            </a:pP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3. Есть начатки лепета</a:t>
            </a:r>
          </a:p>
          <a:p>
            <a:endParaRPr lang="ru-RU" sz="49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4900" b="1" dirty="0">
                <a:latin typeface="Times New Roman" pitchFamily="18" charset="0"/>
                <a:cs typeface="Times New Roman" pitchFamily="18" charset="0"/>
              </a:rPr>
              <a:t>Жестовая форма</a:t>
            </a:r>
          </a:p>
          <a:p>
            <a:pPr marL="0" indent="0">
              <a:buNone/>
            </a:pP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1. Пользуется ограниченным набором естественных жестов</a:t>
            </a:r>
          </a:p>
          <a:p>
            <a:pPr marL="0" indent="0">
              <a:buNone/>
            </a:pP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2.Выражает одним жестом целое действие</a:t>
            </a:r>
          </a:p>
          <a:p>
            <a:pPr marL="0" indent="0">
              <a:buNone/>
            </a:pP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3. Выражает жестом отдельное слово или действие.</a:t>
            </a:r>
          </a:p>
          <a:p>
            <a:pPr marL="0" indent="0" algn="ctr">
              <a:buNone/>
            </a:pPr>
            <a:r>
              <a:rPr lang="ru-RU" sz="4900" b="1" dirty="0">
                <a:latin typeface="Times New Roman" pitchFamily="18" charset="0"/>
                <a:cs typeface="Times New Roman" pitchFamily="18" charset="0"/>
              </a:rPr>
              <a:t>Вербальная форма</a:t>
            </a:r>
          </a:p>
          <a:p>
            <a:pPr marL="0" indent="0">
              <a:buNone/>
            </a:pP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1. Собственная речь отсутствует</a:t>
            </a:r>
          </a:p>
          <a:p>
            <a:pPr marL="0" indent="0">
              <a:buNone/>
            </a:pP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2. Использует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лепетные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слова</a:t>
            </a:r>
          </a:p>
          <a:p>
            <a:pPr marL="0" indent="0">
              <a:buNone/>
            </a:pP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3. Выражает одним словом целое действие</a:t>
            </a:r>
          </a:p>
          <a:p>
            <a:pPr marL="0" indent="0">
              <a:buNone/>
            </a:pP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4.Употребляет  в речи названия отдельных слов или действий</a:t>
            </a:r>
          </a:p>
          <a:p>
            <a:pPr marL="0" indent="0">
              <a:buNone/>
            </a:pP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5.Использует простые фразы</a:t>
            </a:r>
          </a:p>
          <a:p>
            <a:pPr marL="0" indent="0">
              <a:buNone/>
            </a:pP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6. Использует развёрнутую фразовую речь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134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indent="155575" algn="just">
              <a:lnSpc>
                <a:spcPct val="150000"/>
              </a:lnSpc>
              <a:spcAft>
                <a:spcPts val="0"/>
              </a:spcAft>
            </a:pPr>
            <a:r>
              <a:rPr lang="ru-RU" b="1" i="1" spc="-25" dirty="0">
                <a:solidFill>
                  <a:srgbClr val="000000"/>
                </a:solidFill>
                <a:latin typeface="Times New Roman"/>
                <a:ea typeface="Times New Roman"/>
              </a:rPr>
              <a:t>Развитие</a:t>
            </a:r>
            <a:r>
              <a:rPr lang="ru-RU" i="1" spc="-25" dirty="0">
                <a:solidFill>
                  <a:srgbClr val="000000"/>
                </a:solidFill>
                <a:latin typeface="Times New Roman"/>
                <a:ea typeface="Times New Roman"/>
              </a:rPr>
              <a:t> — </a:t>
            </a:r>
            <a:r>
              <a:rPr lang="ru-RU" b="1" spc="-25" dirty="0">
                <a:solidFill>
                  <a:srgbClr val="000000"/>
                </a:solidFill>
                <a:latin typeface="Times New Roman"/>
                <a:ea typeface="Times New Roman"/>
              </a:rPr>
              <a:t>это процесс и результат количественных и качествен­</a:t>
            </a:r>
            <a:r>
              <a:rPr lang="ru-RU" b="1" spc="-5" dirty="0">
                <a:solidFill>
                  <a:srgbClr val="000000"/>
                </a:solidFill>
                <a:latin typeface="Times New Roman"/>
                <a:ea typeface="Times New Roman"/>
              </a:rPr>
              <a:t>ных преобразований в организме и сознании человека</a:t>
            </a:r>
            <a:r>
              <a:rPr lang="ru-RU" spc="-5" dirty="0">
                <a:solidFill>
                  <a:srgbClr val="000000"/>
                </a:solidFill>
                <a:latin typeface="Times New Roman"/>
                <a:ea typeface="Times New Roman"/>
              </a:rPr>
              <a:t>. Оно связано </a:t>
            </a:r>
            <a:r>
              <a:rPr lang="ru-RU" spc="-35" dirty="0">
                <a:solidFill>
                  <a:srgbClr val="000000"/>
                </a:solidFill>
                <a:latin typeface="Times New Roman"/>
                <a:ea typeface="Times New Roman"/>
              </a:rPr>
              <a:t>с постоянными, непрекращающимися изменениями, переходами из од­</a:t>
            </a:r>
            <a:r>
              <a:rPr lang="ru-RU" spc="-15" dirty="0">
                <a:solidFill>
                  <a:srgbClr val="000000"/>
                </a:solidFill>
                <a:latin typeface="Times New Roman"/>
                <a:ea typeface="Times New Roman"/>
              </a:rPr>
              <a:t>ного состояния в другое, восхождением от простого к сложному, от </a:t>
            </a:r>
            <a:r>
              <a:rPr lang="ru-RU" spc="-30" dirty="0">
                <a:solidFill>
                  <a:srgbClr val="000000"/>
                </a:solidFill>
                <a:latin typeface="Times New Roman"/>
                <a:ea typeface="Times New Roman"/>
              </a:rPr>
              <a:t>низшего к высшему.</a:t>
            </a:r>
            <a:endParaRPr lang="ru-RU" sz="2800" dirty="0">
              <a:latin typeface="Times New Roman"/>
              <a:ea typeface="Times New Roman"/>
            </a:endParaRPr>
          </a:p>
          <a:p>
            <a:pPr indent="143510">
              <a:lnSpc>
                <a:spcPct val="150000"/>
              </a:lnSpc>
              <a:spcAft>
                <a:spcPts val="0"/>
              </a:spcAft>
            </a:pPr>
            <a:r>
              <a:rPr lang="ru-RU" b="1" i="1" spc="-25" dirty="0">
                <a:solidFill>
                  <a:srgbClr val="000000"/>
                </a:solidFill>
                <a:latin typeface="Times New Roman"/>
                <a:ea typeface="Times New Roman"/>
              </a:rPr>
              <a:t>Отклоняющееся развитие</a:t>
            </a:r>
            <a:r>
              <a:rPr lang="ru-RU" i="1" spc="-25" dirty="0">
                <a:solidFill>
                  <a:srgbClr val="000000"/>
                </a:solidFill>
                <a:latin typeface="Times New Roman"/>
                <a:ea typeface="Times New Roman"/>
              </a:rPr>
              <a:t> — </a:t>
            </a:r>
            <a:r>
              <a:rPr lang="ru-RU" spc="-25" dirty="0">
                <a:solidFill>
                  <a:srgbClr val="000000"/>
                </a:solidFill>
                <a:latin typeface="Times New Roman"/>
                <a:ea typeface="Times New Roman"/>
              </a:rPr>
              <a:t>такое развитие, которое не подчиняет</a:t>
            </a:r>
            <a:r>
              <a:rPr lang="ru-RU" spc="-15" dirty="0">
                <a:solidFill>
                  <a:srgbClr val="000000"/>
                </a:solidFill>
                <a:latin typeface="Times New Roman"/>
                <a:ea typeface="Times New Roman"/>
              </a:rPr>
              <a:t>ся общим законам, развитие индивидуальное, во многом нестандарт­</a:t>
            </a:r>
            <a:r>
              <a:rPr lang="ru-RU" spc="-20" dirty="0">
                <a:solidFill>
                  <a:srgbClr val="000000"/>
                </a:solidFill>
                <a:latin typeface="Times New Roman"/>
                <a:ea typeface="Times New Roman"/>
              </a:rPr>
              <a:t>ное, всегда непонятное, сложное, противоречивое.</a:t>
            </a:r>
            <a:endParaRPr lang="ru-RU" sz="2800" dirty="0">
              <a:latin typeface="Times New Roman"/>
              <a:ea typeface="Times New Roman"/>
            </a:endParaRPr>
          </a:p>
          <a:p>
            <a:pPr indent="143510">
              <a:lnSpc>
                <a:spcPct val="150000"/>
              </a:lnSpc>
              <a:spcAft>
                <a:spcPts val="0"/>
              </a:spcAft>
            </a:pPr>
            <a:r>
              <a:rPr lang="ru-RU" b="1" i="1" spc="-10" dirty="0">
                <a:solidFill>
                  <a:srgbClr val="000000"/>
                </a:solidFill>
                <a:latin typeface="Times New Roman"/>
                <a:ea typeface="Times New Roman"/>
              </a:rPr>
              <a:t>Коррекция развития</a:t>
            </a:r>
            <a:r>
              <a:rPr lang="ru-RU" i="1" spc="-10" dirty="0">
                <a:solidFill>
                  <a:srgbClr val="000000"/>
                </a:solidFill>
                <a:latin typeface="Times New Roman"/>
                <a:ea typeface="Times New Roman"/>
              </a:rPr>
              <a:t> — </a:t>
            </a:r>
            <a:r>
              <a:rPr lang="ru-RU" spc="-10" dirty="0">
                <a:solidFill>
                  <a:srgbClr val="000000"/>
                </a:solidFill>
                <a:latin typeface="Times New Roman"/>
                <a:ea typeface="Times New Roman"/>
              </a:rPr>
              <a:t>направление развития ребенка в нормаль­</a:t>
            </a:r>
            <a:r>
              <a:rPr lang="ru-RU" spc="-50" dirty="0">
                <a:solidFill>
                  <a:srgbClr val="000000"/>
                </a:solidFill>
                <a:latin typeface="Times New Roman"/>
                <a:ea typeface="Times New Roman"/>
              </a:rPr>
              <a:t>ное </a:t>
            </a:r>
            <a:r>
              <a:rPr lang="ru-RU" spc="-5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русло</a:t>
            </a:r>
            <a:r>
              <a:rPr lang="ru-RU" spc="-5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ru-RU" sz="28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  <p:pic>
        <p:nvPicPr>
          <p:cNvPr id="3" name="Picture 9" descr="C:\Users\Public\Documents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397789" cy="1296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064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20688"/>
            <a:ext cx="7920880" cy="4968552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Понимание речи</a:t>
            </a:r>
          </a:p>
          <a:p>
            <a:pPr marL="0" indent="0">
              <a:buNone/>
            </a:pP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Обращённую речь не понимает</a:t>
            </a:r>
          </a:p>
          <a:p>
            <a:pPr marL="0" indent="0">
              <a:buNone/>
            </a:pP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Понимание обращённой речи ситуативное</a:t>
            </a:r>
          </a:p>
          <a:p>
            <a:pPr marL="0" indent="0">
              <a:buNone/>
            </a:pP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Выполняет простые речевые инструкции</a:t>
            </a:r>
          </a:p>
          <a:p>
            <a:pPr marL="0" indent="0">
              <a:buNone/>
            </a:pP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Выполняет сложные речевые инструкции</a:t>
            </a:r>
          </a:p>
          <a:p>
            <a:pPr marL="0" indent="0">
              <a:buNone/>
            </a:pP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Понимает речь в достаточном объёме.</a:t>
            </a:r>
          </a:p>
          <a:p>
            <a:pPr marL="0" indent="0" algn="ctr">
              <a:buNone/>
            </a:pP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Общение</a:t>
            </a:r>
          </a:p>
          <a:p>
            <a:pPr marL="0" indent="0">
              <a:buNone/>
            </a:pP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Говорит о себе в третьем лице</a:t>
            </a:r>
          </a:p>
          <a:p>
            <a:pPr marL="0" indent="0">
              <a:buNone/>
            </a:pP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Говорит о себе в первом лице</a:t>
            </a:r>
          </a:p>
          <a:p>
            <a:pPr marL="0" indent="0">
              <a:buNone/>
            </a:pP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Участвует  в диалоге.</a:t>
            </a:r>
          </a:p>
          <a:p>
            <a:pPr marL="0" indent="0" algn="ctr">
              <a:buNone/>
            </a:pP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Состояние интеллекта</a:t>
            </a:r>
          </a:p>
          <a:p>
            <a:pPr marL="0" indent="0">
              <a:buNone/>
            </a:pP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Познавательная активность отсутствует</a:t>
            </a:r>
          </a:p>
          <a:p>
            <a:pPr marL="0" indent="0">
              <a:buNone/>
            </a:pP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Познавательная активность снижена</a:t>
            </a:r>
          </a:p>
          <a:p>
            <a:pPr marL="0" indent="0">
              <a:buNone/>
            </a:pPr>
            <a:r>
              <a:rPr lang="en-US" sz="29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Познавательная активность развита</a:t>
            </a:r>
          </a:p>
          <a:p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867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47664" y="18175"/>
            <a:ext cx="617848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Calibri" pitchFamily="34" charset="0"/>
                <a:cs typeface="Times New Roman" pitchFamily="18" charset="0"/>
              </a:rPr>
              <a:t>Навыки самообслуживания. Социальное развитие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763414"/>
              </p:ext>
            </p:extLst>
          </p:nvPr>
        </p:nvGraphicFramePr>
        <p:xfrm>
          <a:off x="1547665" y="692696"/>
          <a:ext cx="6231289" cy="6092364"/>
        </p:xfrm>
        <a:graphic>
          <a:graphicData uri="http://schemas.openxmlformats.org/drawingml/2006/table">
            <a:tbl>
              <a:tblPr/>
              <a:tblGrid>
                <a:gridCol w="360040"/>
                <a:gridCol w="1394352"/>
                <a:gridCol w="495944"/>
                <a:gridCol w="529969"/>
                <a:gridCol w="529969"/>
                <a:gridCol w="508832"/>
                <a:gridCol w="511925"/>
                <a:gridCol w="511925"/>
                <a:gridCol w="511925"/>
                <a:gridCol w="511925"/>
                <a:gridCol w="364483"/>
              </a:tblGrid>
              <a:tr h="162532">
                <a:tc rowSpan="2">
                  <a:txBody>
                    <a:bodyPr/>
                    <a:lstStyle/>
                    <a:p>
                      <a:pPr indent="-571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 CYR"/>
                          <a:ea typeface="Calibri"/>
                          <a:cs typeface="Times New Roman"/>
                        </a:rPr>
                        <a:t>Направления работы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 CYR"/>
                          <a:ea typeface="Calibri"/>
                          <a:cs typeface="Times New Roman"/>
                        </a:rPr>
                        <a:t>Содержание работы по месяцам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25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 dirty="0" smtClean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 smtClean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50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 CYR"/>
                          <a:ea typeface="Calibri"/>
                          <a:cs typeface="Times New Roman"/>
                        </a:rPr>
                        <a:t>Самостоятельно ест густую пищу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75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 CYR"/>
                          <a:ea typeface="Calibri"/>
                          <a:cs typeface="Times New Roman"/>
                        </a:rPr>
                        <a:t>Формирование навыков опрятности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50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 CYR"/>
                          <a:ea typeface="Calibri"/>
                          <a:cs typeface="Times New Roman"/>
                        </a:rPr>
                        <a:t>Умеет частично раздеваться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50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 CYR"/>
                          <a:ea typeface="Calibri"/>
                          <a:cs typeface="Times New Roman"/>
                        </a:rPr>
                        <a:t>Моет и вытирает руки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25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 CYR"/>
                          <a:ea typeface="Calibri"/>
                          <a:cs typeface="Times New Roman"/>
                        </a:rPr>
                        <a:t>Умеет одеваться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75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 CYR"/>
                          <a:ea typeface="Calibri"/>
                          <a:cs typeface="Times New Roman"/>
                        </a:rPr>
                        <a:t>Чистит зубы с помощью взрослого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50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 CYR"/>
                          <a:ea typeface="Calibri"/>
                          <a:cs typeface="Times New Roman"/>
                        </a:rPr>
                        <a:t>Застегивает пуговицы, кнопки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75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 CYR"/>
                          <a:ea typeface="Calibri"/>
                          <a:cs typeface="Times New Roman"/>
                        </a:rPr>
                        <a:t>Ритуал приветствия и прощания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01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 CYR"/>
                          <a:ea typeface="Calibri"/>
                          <a:cs typeface="Times New Roman"/>
                        </a:rPr>
                        <a:t>Знает место хранения игрушек, убирает игрушки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75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 CYR"/>
                          <a:ea typeface="Calibri"/>
                          <a:cs typeface="Times New Roman"/>
                        </a:rPr>
                        <a:t>Вступает в контакт со взрослым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75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 CYR"/>
                          <a:ea typeface="Calibri"/>
                          <a:cs typeface="Times New Roman"/>
                        </a:rPr>
                        <a:t>Вступает в контакт с ровесниками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12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 CYR"/>
                          <a:ea typeface="Calibri"/>
                          <a:cs typeface="Times New Roman"/>
                        </a:rPr>
                        <a:t>Наблюдает за другими детьми, вовлекается в параллельную игру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283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800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8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66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>
            <a:spLocks noGrp="1"/>
          </p:cNvSpPr>
          <p:nvPr>
            <p:ph idx="1"/>
          </p:nvPr>
        </p:nvSpPr>
        <p:spPr>
          <a:xfrm>
            <a:off x="323528" y="1700808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sz="2800" b="1" dirty="0" smtClean="0">
                <a:effectLst/>
                <a:latin typeface="Times New Roman"/>
                <a:ea typeface="Times New Roman"/>
              </a:rPr>
              <a:t>Условия для нормального развития ребенка:</a:t>
            </a:r>
          </a:p>
          <a:p>
            <a:pPr marL="0" indent="0" algn="ctr">
              <a:spcAft>
                <a:spcPts val="0"/>
              </a:spcAft>
              <a:buNone/>
            </a:pPr>
            <a:endParaRPr lang="ru-RU" sz="2800" b="1" dirty="0" smtClean="0">
              <a:effectLst/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200" dirty="0" smtClean="0">
                <a:effectLst/>
                <a:latin typeface="Times New Roman"/>
                <a:ea typeface="Times New Roman"/>
              </a:rPr>
              <a:t>Нормальная не искажённая генетическая программа;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200" dirty="0" smtClean="0">
                <a:effectLst/>
                <a:latin typeface="Times New Roman"/>
                <a:ea typeface="Times New Roman"/>
              </a:rPr>
              <a:t>Органически сохранные структуры ЦНС;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200" dirty="0" smtClean="0">
                <a:effectLst/>
                <a:latin typeface="Times New Roman"/>
                <a:ea typeface="Times New Roman"/>
              </a:rPr>
              <a:t>Органически сохранные анализаторы;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200" dirty="0" smtClean="0">
                <a:effectLst/>
                <a:latin typeface="Times New Roman"/>
                <a:ea typeface="Times New Roman"/>
              </a:rPr>
              <a:t>Органически сохранный речевой аппарат;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200" dirty="0" smtClean="0">
                <a:effectLst/>
                <a:latin typeface="Times New Roman"/>
                <a:ea typeface="Times New Roman"/>
              </a:rPr>
              <a:t>Соматическое здоровье;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200" dirty="0" smtClean="0">
                <a:effectLst/>
                <a:latin typeface="Times New Roman"/>
                <a:ea typeface="Times New Roman"/>
              </a:rPr>
              <a:t>Обучение и воспитание соответственно возраста.</a:t>
            </a:r>
          </a:p>
          <a:p>
            <a:endParaRPr lang="ru-RU" dirty="0"/>
          </a:p>
        </p:txBody>
      </p:sp>
      <p:pic>
        <p:nvPicPr>
          <p:cNvPr id="3" name="Picture 9" descr="C:\Users\Public\Documents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397789" cy="1296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319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1"/>
            <a:ext cx="8229600" cy="388843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sz="2200" b="1" dirty="0" smtClean="0">
                <a:latin typeface="Times New Roman"/>
                <a:ea typeface="Times New Roman"/>
              </a:rPr>
              <a:t>О</a:t>
            </a:r>
            <a:r>
              <a:rPr lang="ru-RU" sz="2200" b="1" dirty="0" smtClean="0">
                <a:effectLst/>
                <a:latin typeface="Times New Roman"/>
                <a:ea typeface="Times New Roman"/>
              </a:rPr>
              <a:t>пределение психического статуса ребёнка в раннем возрасте: </a:t>
            </a:r>
          </a:p>
          <a:p>
            <a:pPr marL="0" indent="0" algn="ctr">
              <a:spcAft>
                <a:spcPts val="0"/>
              </a:spcAft>
              <a:buNone/>
            </a:pPr>
            <a:endParaRPr lang="ru-RU" sz="2600" b="1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effectLst/>
                <a:latin typeface="Times New Roman"/>
                <a:ea typeface="Times New Roman"/>
              </a:rPr>
              <a:t>Как ребёнок  слышит (нет ли у него глухоты или </a:t>
            </a:r>
            <a:r>
              <a:rPr lang="ru-RU" sz="2400" dirty="0" err="1" smtClean="0">
                <a:effectLst/>
                <a:latin typeface="Times New Roman"/>
                <a:ea typeface="Times New Roman"/>
              </a:rPr>
              <a:t>слабослышания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);</a:t>
            </a:r>
            <a:r>
              <a:rPr lang="ru-RU" sz="2400" dirty="0" smtClean="0">
                <a:latin typeface="Times New Roman"/>
                <a:ea typeface="Times New Roman"/>
              </a:rPr>
              <a:t> </a:t>
            </a: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effectLst/>
                <a:latin typeface="Times New Roman"/>
                <a:ea typeface="Times New Roman"/>
              </a:rPr>
              <a:t>Как ребёнок видит (нет ли у него слепоты или слабовидения);</a:t>
            </a:r>
            <a:endParaRPr lang="ru-RU" sz="24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effectLst/>
                <a:latin typeface="Times New Roman"/>
                <a:ea typeface="Times New Roman"/>
              </a:rPr>
              <a:t>Как ребёнок движется (онтогенетическое моторное развитие, чувство ритма, ловкость).</a:t>
            </a:r>
            <a:r>
              <a:rPr lang="ru-RU" sz="2400" dirty="0" smtClean="0">
                <a:latin typeface="Times New Roman"/>
                <a:ea typeface="Times New Roman"/>
              </a:rPr>
              <a:t> 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Какие движения он делает ручками (мелкая моторика по возрасту );	</a:t>
            </a:r>
            <a:endParaRPr lang="ru-RU" sz="24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effectLst/>
                <a:latin typeface="Times New Roman"/>
                <a:ea typeface="Times New Roman"/>
              </a:rPr>
              <a:t>Что он чувствует кожей, обоняет, пробует на вкус, слышит, видит.	</a:t>
            </a: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effectLst/>
                <a:latin typeface="Times New Roman"/>
                <a:ea typeface="Times New Roman"/>
              </a:rPr>
              <a:t>Звучит ли около него человеческая речь, и какая именно.</a:t>
            </a:r>
          </a:p>
          <a:p>
            <a:endParaRPr lang="ru-RU" dirty="0"/>
          </a:p>
        </p:txBody>
      </p:sp>
      <p:pic>
        <p:nvPicPr>
          <p:cNvPr id="4" name="Picture 9" descr="C:\Users\Public\Documents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89" y="116632"/>
            <a:ext cx="1397789" cy="1296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071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8894" y="260648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sz="2000" b="1" dirty="0" smtClean="0">
                <a:latin typeface="Times New Roman"/>
                <a:ea typeface="Times New Roman"/>
              </a:rPr>
              <a:t>Развитие ребёнка обусловлено развитием его головного мозга </a:t>
            </a:r>
          </a:p>
          <a:p>
            <a:pPr marL="0" indent="0" algn="just">
              <a:spcAft>
                <a:spcPts val="0"/>
              </a:spcAft>
              <a:buNone/>
            </a:pPr>
            <a:endParaRPr lang="ru-RU" sz="2000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ru-RU" sz="2400" b="1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ru-RU" sz="2400" b="1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783760"/>
              </p:ext>
            </p:extLst>
          </p:nvPr>
        </p:nvGraphicFramePr>
        <p:xfrm>
          <a:off x="1835696" y="980728"/>
          <a:ext cx="5976664" cy="565094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809690"/>
                <a:gridCol w="1809690"/>
                <a:gridCol w="2357284"/>
              </a:tblGrid>
              <a:tr h="4150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Возраст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Этапы развития головного мозга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Функции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28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От зачатия до 15 мес.</a:t>
                      </a: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Стволовые структуры</a:t>
                      </a: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Основные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потребности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–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питание, защита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, безопасность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. Тактильные ощущения, обоняние, вкус, зрение,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Times New Roman"/>
                        </a:rPr>
                        <a:t> слух.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15 мес. – 4,5 года </a:t>
                      </a: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Лимбическая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система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(подкорковые структуры)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Развитие эмоциональной и речевой сферы, воображения, памяти, овладение грубыми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моторными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навыками</a:t>
                      </a: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78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4,5 года </a:t>
                      </a: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– 7 лет</a:t>
                      </a: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Правое(образное) полушарие</a:t>
                      </a: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Абстрактное мышление, усложнение движений,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ритма,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эмоций,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внешней речи, интегрированного мышления</a:t>
                      </a: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7 -9 лет</a:t>
                      </a: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Левое (логическое) полушарие</a:t>
                      </a: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Формирование порядка,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совершенствование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навыков речи, чтения и письма, счёта, рисования, танцевальных навыков, восприятия музыки, моторики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рук.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8 лет</a:t>
                      </a: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Лобная доля</a:t>
                      </a: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Совершенствование навыков тонкой моторики, становление внутренней речи,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планирование и контроль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социального поведения. Развитие и координация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движений.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533" marR="575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Picture 9" descr="C:\Users\Public\Documents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16633"/>
            <a:ext cx="1080120" cy="1001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12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8290" y="548680"/>
            <a:ext cx="7553484" cy="998984"/>
          </a:xfrm>
        </p:spPr>
        <p:txBody>
          <a:bodyPr>
            <a:noAutofit/>
          </a:bodyPr>
          <a:lstStyle/>
          <a:p>
            <a:pPr lvl="0">
              <a:spcBef>
                <a:spcPct val="20000"/>
              </a:spcBef>
            </a:pPr>
            <a:r>
              <a:rPr lang="ru-RU" sz="2400" b="1" dirty="0" smtClean="0">
                <a:solidFill>
                  <a:prstClr val="black"/>
                </a:solidFill>
                <a:latin typeface="Times New Roman"/>
                <a:cs typeface="+mn-cs"/>
              </a:rPr>
              <a:t>Взаимодействие психических функций</a:t>
            </a:r>
            <a:endParaRPr lang="ru-RU" sz="2400" b="1" dirty="0"/>
          </a:p>
        </p:txBody>
      </p:sp>
      <p:pic>
        <p:nvPicPr>
          <p:cNvPr id="4" name="Объект 3" descr="http://pluspng.com/img-png/hexagon-png--1600.pn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600200"/>
            <a:ext cx="4783261" cy="398904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Надпись 2"/>
          <p:cNvSpPr txBox="1">
            <a:spLocks noChangeArrowheads="1"/>
          </p:cNvSpPr>
          <p:nvPr/>
        </p:nvSpPr>
        <p:spPr bwMode="auto">
          <a:xfrm>
            <a:off x="3635896" y="1790303"/>
            <a:ext cx="1656184" cy="3333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effectLst/>
                <a:latin typeface="Calibri"/>
                <a:ea typeface="Calibri"/>
                <a:cs typeface="Times New Roman"/>
              </a:rPr>
              <a:t>Мышление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Поле 4"/>
          <p:cNvSpPr txBox="1"/>
          <p:nvPr/>
        </p:nvSpPr>
        <p:spPr>
          <a:xfrm>
            <a:off x="5956484" y="2610247"/>
            <a:ext cx="1512168" cy="323850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/>
                <a:ea typeface="Calibri"/>
                <a:cs typeface="Times New Roman"/>
              </a:rPr>
              <a:t>Праксис</a:t>
            </a:r>
            <a:endParaRPr kumimoji="0" lang="ru-RU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Calibri"/>
              <a:cs typeface="Times New Roman"/>
            </a:endParaRPr>
          </a:p>
        </p:txBody>
      </p:sp>
      <p:sp>
        <p:nvSpPr>
          <p:cNvPr id="8" name="Надпись 2"/>
          <p:cNvSpPr txBox="1">
            <a:spLocks noChangeArrowheads="1"/>
          </p:cNvSpPr>
          <p:nvPr/>
        </p:nvSpPr>
        <p:spPr bwMode="auto">
          <a:xfrm>
            <a:off x="1762125" y="2587263"/>
            <a:ext cx="1162050" cy="3333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err="1" smtClean="0">
                <a:effectLst/>
                <a:latin typeface="Calibri"/>
                <a:ea typeface="Calibri"/>
                <a:cs typeface="Times New Roman"/>
              </a:rPr>
              <a:t>Гнозис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9" name="Надпись 2"/>
          <p:cNvSpPr txBox="1">
            <a:spLocks noChangeArrowheads="1"/>
          </p:cNvSpPr>
          <p:nvPr/>
        </p:nvSpPr>
        <p:spPr bwMode="auto">
          <a:xfrm>
            <a:off x="5968851" y="4285388"/>
            <a:ext cx="1224138" cy="3333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effectLst/>
                <a:latin typeface="Calibri"/>
                <a:ea typeface="Calibri"/>
                <a:cs typeface="Times New Roman"/>
              </a:rPr>
              <a:t>Память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1" name="Надпись 2"/>
          <p:cNvSpPr txBox="1">
            <a:spLocks noChangeArrowheads="1"/>
          </p:cNvSpPr>
          <p:nvPr/>
        </p:nvSpPr>
        <p:spPr bwMode="auto">
          <a:xfrm>
            <a:off x="4027349" y="5057475"/>
            <a:ext cx="809625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srgbClr val="FF0000"/>
                </a:solidFill>
                <a:effectLst/>
                <a:latin typeface="Calibri"/>
                <a:ea typeface="Calibri"/>
                <a:cs typeface="Times New Roman"/>
              </a:rPr>
              <a:t>Речь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Надпись 2"/>
          <p:cNvSpPr txBox="1">
            <a:spLocks noChangeArrowheads="1"/>
          </p:cNvSpPr>
          <p:nvPr/>
        </p:nvSpPr>
        <p:spPr bwMode="auto">
          <a:xfrm>
            <a:off x="1398290" y="4293971"/>
            <a:ext cx="1525885" cy="3333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effectLst/>
                <a:latin typeface="Calibri"/>
                <a:ea typeface="Calibri"/>
                <a:cs typeface="Times New Roman"/>
              </a:rPr>
              <a:t>Внимание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  <p:cxnSp>
        <p:nvCxnSpPr>
          <p:cNvPr id="14" name="Прямая соединительная линия 13"/>
          <p:cNvCxnSpPr>
            <a:stCxn id="6" idx="2"/>
          </p:cNvCxnSpPr>
          <p:nvPr/>
        </p:nvCxnSpPr>
        <p:spPr>
          <a:xfrm>
            <a:off x="4463988" y="2123678"/>
            <a:ext cx="0" cy="29522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4432162" y="2105217"/>
            <a:ext cx="1507988" cy="21878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endCxn id="6" idx="2"/>
          </p:cNvCxnSpPr>
          <p:nvPr/>
        </p:nvCxnSpPr>
        <p:spPr>
          <a:xfrm flipV="1">
            <a:off x="2924175" y="2123678"/>
            <a:ext cx="1539813" cy="21878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2924175" y="2924572"/>
            <a:ext cx="3159993" cy="9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2924175" y="2934097"/>
            <a:ext cx="3015975" cy="1358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2924175" y="2934097"/>
            <a:ext cx="1507987" cy="21233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H="1">
            <a:off x="2924175" y="2934097"/>
            <a:ext cx="3015975" cy="1358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H="1">
            <a:off x="4432162" y="2934097"/>
            <a:ext cx="1507988" cy="21233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H="1">
            <a:off x="2924175" y="4293096"/>
            <a:ext cx="30159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9" descr="C:\Users\Public\Documents\эмблема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397789" cy="1296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10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Нормальное развитие речи по месяцам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836712"/>
            <a:ext cx="8517632" cy="5976664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48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1. </a:t>
            </a:r>
            <a:r>
              <a:rPr lang="ru-RU" sz="4800" dirty="0">
                <a:latin typeface="Times New Roman" pitchFamily="18" charset="0"/>
                <a:ea typeface="Calibri"/>
                <a:cs typeface="Times New Roman" pitchFamily="18" charset="0"/>
              </a:rPr>
              <a:t>Сосет, глотает, плачет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48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2</a:t>
            </a:r>
            <a:r>
              <a:rPr lang="ru-RU" sz="4800" b="1" dirty="0"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ru-RU" sz="4800" dirty="0">
                <a:latin typeface="Times New Roman" pitchFamily="18" charset="0"/>
                <a:ea typeface="Calibri"/>
                <a:cs typeface="Times New Roman" pitchFamily="18" charset="0"/>
              </a:rPr>
              <a:t>Издает разные звуки (кроме плача)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48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3</a:t>
            </a:r>
            <a:r>
              <a:rPr lang="ru-RU" sz="4800" b="1" dirty="0"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ru-RU" sz="4800" dirty="0">
                <a:latin typeface="Times New Roman" pitchFamily="18" charset="0"/>
                <a:ea typeface="Calibri"/>
                <a:cs typeface="Times New Roman" pitchFamily="18" charset="0"/>
              </a:rPr>
              <a:t>Издает звуки и сочетания звуков «ха», «</a:t>
            </a:r>
            <a:r>
              <a:rPr lang="ru-RU" sz="4800" dirty="0" err="1">
                <a:latin typeface="Times New Roman" pitchFamily="18" charset="0"/>
                <a:ea typeface="Calibri"/>
                <a:cs typeface="Times New Roman" pitchFamily="18" charset="0"/>
              </a:rPr>
              <a:t>грр</a:t>
            </a:r>
            <a:r>
              <a:rPr lang="ru-RU" sz="4800" dirty="0">
                <a:latin typeface="Times New Roman" pitchFamily="18" charset="0"/>
                <a:ea typeface="Calibri"/>
                <a:cs typeface="Times New Roman" pitchFamily="18" charset="0"/>
              </a:rPr>
              <a:t>», «</a:t>
            </a:r>
            <a:r>
              <a:rPr lang="ru-RU" sz="4800" dirty="0" err="1">
                <a:latin typeface="Times New Roman" pitchFamily="18" charset="0"/>
                <a:ea typeface="Calibri"/>
                <a:cs typeface="Times New Roman" pitchFamily="18" charset="0"/>
              </a:rPr>
              <a:t>ооо</a:t>
            </a:r>
            <a:r>
              <a:rPr lang="ru-RU" sz="4800" dirty="0">
                <a:latin typeface="Times New Roman" pitchFamily="18" charset="0"/>
                <a:ea typeface="Calibri"/>
                <a:cs typeface="Times New Roman" pitchFamily="18" charset="0"/>
              </a:rPr>
              <a:t>», «агу», «</a:t>
            </a:r>
            <a:r>
              <a:rPr lang="ru-RU" sz="4800" dirty="0" err="1">
                <a:latin typeface="Times New Roman" pitchFamily="18" charset="0"/>
                <a:ea typeface="Calibri"/>
                <a:cs typeface="Times New Roman" pitchFamily="18" charset="0"/>
              </a:rPr>
              <a:t>ррр</a:t>
            </a:r>
            <a:r>
              <a:rPr lang="ru-RU" sz="4800" dirty="0">
                <a:latin typeface="Times New Roman" pitchFamily="18" charset="0"/>
                <a:ea typeface="Calibri"/>
                <a:cs typeface="Times New Roman" pitchFamily="18" charset="0"/>
              </a:rPr>
              <a:t>», «ух», «гага»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48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4</a:t>
            </a:r>
            <a:r>
              <a:rPr lang="ru-RU" sz="4800" dirty="0">
                <a:latin typeface="Times New Roman" pitchFamily="18" charset="0"/>
                <a:ea typeface="Calibri"/>
                <a:cs typeface="Times New Roman" pitchFamily="18" charset="0"/>
              </a:rPr>
              <a:t>. Хихикает, смеется, визжит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48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5</a:t>
            </a:r>
            <a:r>
              <a:rPr lang="ru-RU" sz="4800" b="1" dirty="0"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ru-RU" sz="4800" dirty="0">
                <a:latin typeface="Times New Roman" pitchFamily="18" charset="0"/>
                <a:ea typeface="Calibri"/>
                <a:cs typeface="Times New Roman" pitchFamily="18" charset="0"/>
              </a:rPr>
              <a:t>Держит рот закрытым, сглатывает слюну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48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6</a:t>
            </a:r>
            <a:r>
              <a:rPr lang="ru-RU" sz="4800" b="1" dirty="0"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ru-RU" sz="4800" dirty="0">
                <a:latin typeface="Times New Roman" pitchFamily="18" charset="0"/>
                <a:ea typeface="Calibri"/>
                <a:cs typeface="Times New Roman" pitchFamily="18" charset="0"/>
              </a:rPr>
              <a:t>Издает звуки в ответ на реплику взрослого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48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7</a:t>
            </a:r>
            <a:r>
              <a:rPr lang="ru-RU" sz="4800" b="1" dirty="0"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ru-RU" sz="4800" dirty="0">
                <a:latin typeface="Times New Roman" pitchFamily="18" charset="0"/>
                <a:ea typeface="Calibri"/>
                <a:cs typeface="Times New Roman" pitchFamily="18" charset="0"/>
              </a:rPr>
              <a:t>Тщательно облизывает ложку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48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8</a:t>
            </a:r>
            <a:r>
              <a:rPr lang="ru-RU" sz="4800" b="1" dirty="0"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ru-RU" sz="4800" dirty="0">
                <a:latin typeface="Times New Roman" pitchFamily="18" charset="0"/>
                <a:ea typeface="Calibri"/>
                <a:cs typeface="Times New Roman" pitchFamily="18" charset="0"/>
              </a:rPr>
              <a:t>Пьет из </a:t>
            </a:r>
            <a:r>
              <a:rPr lang="ru-RU" sz="4800" dirty="0" smtClean="0">
                <a:latin typeface="Times New Roman" pitchFamily="18" charset="0"/>
                <a:ea typeface="Calibri"/>
                <a:cs typeface="Times New Roman" pitchFamily="18" charset="0"/>
              </a:rPr>
              <a:t>чашки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48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9. </a:t>
            </a:r>
            <a:r>
              <a:rPr lang="ru-RU" sz="4800" dirty="0" smtClean="0">
                <a:latin typeface="Times New Roman" pitchFamily="18" charset="0"/>
                <a:ea typeface="Calibri"/>
                <a:cs typeface="Times New Roman" pitchFamily="18" charset="0"/>
              </a:rPr>
              <a:t>Выталкивает непонравившуюся еду кончиком языка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48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10</a:t>
            </a:r>
            <a:r>
              <a:rPr lang="ru-RU" sz="4800" b="1" dirty="0"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ru-RU" sz="4800" dirty="0">
                <a:latin typeface="Times New Roman" pitchFamily="18" charset="0"/>
                <a:ea typeface="Calibri"/>
                <a:cs typeface="Times New Roman" pitchFamily="18" charset="0"/>
              </a:rPr>
              <a:t>Выражает эмоции различными звуками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48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11</a:t>
            </a:r>
            <a:r>
              <a:rPr lang="ru-RU" sz="4800" b="1" dirty="0"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ru-RU" sz="4800" dirty="0">
                <a:latin typeface="Times New Roman" pitchFamily="18" charset="0"/>
                <a:ea typeface="Calibri"/>
                <a:cs typeface="Times New Roman" pitchFamily="18" charset="0"/>
              </a:rPr>
              <a:t>Подражает звукам. Умеет  имитировать кашель, рычание или сочетания слогов, к примеру «</a:t>
            </a:r>
            <a:r>
              <a:rPr lang="ru-RU" sz="4800" dirty="0" err="1">
                <a:latin typeface="Times New Roman" pitchFamily="18" charset="0"/>
                <a:ea typeface="Calibri"/>
                <a:cs typeface="Times New Roman" pitchFamily="18" charset="0"/>
              </a:rPr>
              <a:t>мамама</a:t>
            </a:r>
            <a:r>
              <a:rPr lang="ru-RU" sz="4800" dirty="0">
                <a:latin typeface="Times New Roman" pitchFamily="18" charset="0"/>
                <a:ea typeface="Calibri"/>
                <a:cs typeface="Times New Roman" pitchFamily="18" charset="0"/>
              </a:rPr>
              <a:t>»?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48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12.  </a:t>
            </a:r>
            <a:r>
              <a:rPr lang="ru-RU" sz="4800" dirty="0" smtClean="0">
                <a:latin typeface="Times New Roman" pitchFamily="18" charset="0"/>
                <a:ea typeface="Calibri"/>
                <a:cs typeface="Times New Roman" pitchFamily="18" charset="0"/>
              </a:rPr>
              <a:t>Произносит </a:t>
            </a:r>
            <a:r>
              <a:rPr lang="ru-RU" sz="4800" dirty="0">
                <a:latin typeface="Times New Roman" pitchFamily="18" charset="0"/>
                <a:ea typeface="Calibri"/>
                <a:cs typeface="Times New Roman" pitchFamily="18" charset="0"/>
              </a:rPr>
              <a:t>четыре или больше слогов или их сочетания – например, «</a:t>
            </a:r>
            <a:r>
              <a:rPr lang="ru-RU" sz="4800" dirty="0" err="1">
                <a:latin typeface="Times New Roman" pitchFamily="18" charset="0"/>
                <a:ea typeface="Calibri"/>
                <a:cs typeface="Times New Roman" pitchFamily="18" charset="0"/>
              </a:rPr>
              <a:t>бубу</a:t>
            </a:r>
            <a:r>
              <a:rPr lang="ru-RU" sz="4800" dirty="0">
                <a:latin typeface="Times New Roman" pitchFamily="18" charset="0"/>
                <a:ea typeface="Calibri"/>
                <a:cs typeface="Times New Roman" pitchFamily="18" charset="0"/>
              </a:rPr>
              <a:t>», «</a:t>
            </a:r>
            <a:r>
              <a:rPr lang="ru-RU" sz="4800" dirty="0" err="1">
                <a:latin typeface="Times New Roman" pitchFamily="18" charset="0"/>
                <a:ea typeface="Calibri"/>
                <a:cs typeface="Times New Roman" pitchFamily="18" charset="0"/>
              </a:rPr>
              <a:t>ама</a:t>
            </a:r>
            <a:r>
              <a:rPr lang="ru-RU" sz="4800" dirty="0">
                <a:latin typeface="Times New Roman" pitchFamily="18" charset="0"/>
                <a:ea typeface="Calibri"/>
                <a:cs typeface="Times New Roman" pitchFamily="18" charset="0"/>
              </a:rPr>
              <a:t>», «ого», «</a:t>
            </a:r>
            <a:r>
              <a:rPr lang="ru-RU" sz="4800" dirty="0" err="1">
                <a:latin typeface="Times New Roman" pitchFamily="18" charset="0"/>
                <a:ea typeface="Calibri"/>
                <a:cs typeface="Times New Roman" pitchFamily="18" charset="0"/>
              </a:rPr>
              <a:t>абу</a:t>
            </a:r>
            <a:r>
              <a:rPr lang="ru-RU" sz="4800" dirty="0">
                <a:latin typeface="Times New Roman" pitchFamily="18" charset="0"/>
                <a:ea typeface="Calibri"/>
                <a:cs typeface="Times New Roman" pitchFamily="18" charset="0"/>
              </a:rPr>
              <a:t>»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48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15</a:t>
            </a:r>
            <a:r>
              <a:rPr lang="ru-RU" sz="4800" b="1" dirty="0"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ru-RU" sz="4800" dirty="0">
                <a:latin typeface="Times New Roman" pitchFamily="18" charset="0"/>
                <a:ea typeface="Calibri"/>
                <a:cs typeface="Times New Roman" pitchFamily="18" charset="0"/>
              </a:rPr>
              <a:t>Произносит звуки [а], [о], [у], [м], [б], [п] и может их повторить вслед за </a:t>
            </a:r>
            <a:r>
              <a:rPr lang="ru-RU" sz="4800" dirty="0" smtClean="0">
                <a:latin typeface="Times New Roman" pitchFamily="18" charset="0"/>
                <a:ea typeface="Calibri"/>
                <a:cs typeface="Times New Roman" pitchFamily="18" charset="0"/>
              </a:rPr>
              <a:t>взрослым.</a:t>
            </a:r>
            <a:endParaRPr lang="ru-RU" sz="48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48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18. </a:t>
            </a:r>
            <a:r>
              <a:rPr lang="ru-RU" sz="4800" dirty="0" smtClean="0">
                <a:latin typeface="Times New Roman" pitchFamily="18" charset="0"/>
                <a:ea typeface="Calibri"/>
                <a:cs typeface="Times New Roman" pitchFamily="18" charset="0"/>
              </a:rPr>
              <a:t>Может  </a:t>
            </a:r>
            <a:r>
              <a:rPr lang="ru-RU" sz="4800" dirty="0">
                <a:latin typeface="Times New Roman" pitchFamily="18" charset="0"/>
                <a:ea typeface="Calibri"/>
                <a:cs typeface="Times New Roman" pitchFamily="18" charset="0"/>
              </a:rPr>
              <a:t>повторить два слова из «языка взрослых»: «кукла», «мишка», «мячик», «киска», «ложка» </a:t>
            </a:r>
            <a:endParaRPr lang="ru-RU" sz="48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48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21.</a:t>
            </a:r>
            <a:r>
              <a:rPr lang="ru-RU" sz="4800" dirty="0" smtClean="0">
                <a:latin typeface="Times New Roman" pitchFamily="18" charset="0"/>
                <a:ea typeface="Calibri"/>
                <a:cs typeface="Times New Roman" pitchFamily="18" charset="0"/>
              </a:rPr>
              <a:t>Произносит </a:t>
            </a:r>
            <a:r>
              <a:rPr lang="ru-RU" sz="4800" dirty="0">
                <a:latin typeface="Times New Roman" pitchFamily="18" charset="0"/>
                <a:ea typeface="Calibri"/>
                <a:cs typeface="Times New Roman" pitchFamily="18" charset="0"/>
              </a:rPr>
              <a:t>по собственной инициативе пять слов со </a:t>
            </a:r>
            <a:r>
              <a:rPr lang="ru-RU" sz="4800" dirty="0" smtClean="0">
                <a:latin typeface="Times New Roman" pitchFamily="18" charset="0"/>
                <a:ea typeface="Calibri"/>
                <a:cs typeface="Times New Roman" pitchFamily="18" charset="0"/>
              </a:rPr>
              <a:t>смыслом.</a:t>
            </a:r>
            <a:endParaRPr lang="ru-RU" sz="48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48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24</a:t>
            </a:r>
            <a:r>
              <a:rPr lang="ru-RU" sz="4800" b="1" dirty="0"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ru-RU" sz="4800" dirty="0">
                <a:latin typeface="Times New Roman" pitchFamily="18" charset="0"/>
                <a:ea typeface="Calibri"/>
                <a:cs typeface="Times New Roman" pitchFamily="18" charset="0"/>
              </a:rPr>
              <a:t>Называет , как минимум, два вида деятельности. </a:t>
            </a:r>
            <a:r>
              <a:rPr lang="ru-RU" sz="4800" dirty="0" smtClean="0">
                <a:latin typeface="Times New Roman" pitchFamily="18" charset="0"/>
                <a:ea typeface="Calibri"/>
                <a:cs typeface="Times New Roman" pitchFamily="18" charset="0"/>
              </a:rPr>
              <a:t>: </a:t>
            </a:r>
            <a:r>
              <a:rPr lang="ru-RU" sz="4800" dirty="0">
                <a:latin typeface="Times New Roman" pitchFamily="18" charset="0"/>
                <a:ea typeface="Calibri"/>
                <a:cs typeface="Times New Roman" pitchFamily="18" charset="0"/>
              </a:rPr>
              <a:t>«есть», «пить», «спать», «идти», «приходить».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48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28</a:t>
            </a:r>
            <a:r>
              <a:rPr lang="ru-RU" sz="4800" b="1" dirty="0"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ru-RU" sz="4800" dirty="0">
                <a:latin typeface="Times New Roman" pitchFamily="18" charset="0"/>
                <a:ea typeface="Calibri"/>
                <a:cs typeface="Times New Roman" pitchFamily="18" charset="0"/>
              </a:rPr>
              <a:t>Называет два свойства предметов: «горячо», «холодно», «большой», «маленький», «хороший», «красивый» и т. д.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48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32</a:t>
            </a:r>
            <a:r>
              <a:rPr lang="ru-RU" sz="4800" b="1" dirty="0"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ru-RU" sz="4800" dirty="0">
                <a:latin typeface="Times New Roman" pitchFamily="18" charset="0"/>
                <a:ea typeface="Calibri"/>
                <a:cs typeface="Times New Roman" pitchFamily="18" charset="0"/>
              </a:rPr>
              <a:t>Повторяет фразу из четырех слогов, четко проговаривая слова: «Могу плавать», «Ехать домой». </a:t>
            </a:r>
            <a:endParaRPr lang="ru-RU" sz="48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48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36.</a:t>
            </a:r>
            <a:r>
              <a:rPr lang="ru-RU" sz="4800" dirty="0" smtClean="0">
                <a:latin typeface="Times New Roman" pitchFamily="18" charset="0"/>
                <a:ea typeface="Calibri"/>
                <a:cs typeface="Times New Roman" pitchFamily="18" charset="0"/>
              </a:rPr>
              <a:t>Может </a:t>
            </a:r>
            <a:r>
              <a:rPr lang="ru-RU" sz="4800" dirty="0">
                <a:latin typeface="Times New Roman" pitchFamily="18" charset="0"/>
                <a:ea typeface="Calibri"/>
                <a:cs typeface="Times New Roman" pitchFamily="18" charset="0"/>
              </a:rPr>
              <a:t>правильно произнести звуки: [ш], [ч], [ц], [щ]; разговаривает с игрушкой; произносит фразу из трёх слов: «Мама, дай пить».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85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052736"/>
            <a:ext cx="7283152" cy="576064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sz="27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sz="2700" b="1" dirty="0" smtClean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27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sz="2700" b="1" dirty="0" smtClean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2700" b="1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sz="2700" b="1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27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sz="2700" b="1" dirty="0" smtClean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27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Основания </a:t>
            </a:r>
            <a:r>
              <a:rPr lang="ru-RU" sz="2700" b="1" dirty="0">
                <a:solidFill>
                  <a:srgbClr val="000000"/>
                </a:solidFill>
                <a:latin typeface="Times New Roman"/>
                <a:ea typeface="Times New Roman"/>
              </a:rPr>
              <a:t>для беспокойства.</a:t>
            </a:r>
            <a:r>
              <a:rPr lang="ru-RU" b="1" dirty="0">
                <a:solidFill>
                  <a:srgbClr val="333333"/>
                </a:solidFill>
                <a:latin typeface="Times New Roman"/>
                <a:ea typeface="Times New Roman"/>
              </a:rPr>
              <a:t/>
            </a:r>
            <a:br>
              <a:rPr lang="ru-RU" b="1" dirty="0">
                <a:solidFill>
                  <a:srgbClr val="333333"/>
                </a:solidFill>
                <a:latin typeface="Times New Roman"/>
                <a:ea typeface="Times New Roman"/>
              </a:rPr>
            </a:br>
            <a:r>
              <a:rPr lang="ru-RU" sz="4000" b="1" dirty="0" smtClean="0">
                <a:effectLst/>
                <a:latin typeface="Times New Roman"/>
                <a:ea typeface="Times New Roman"/>
              </a:rPr>
              <a:t/>
            </a:r>
            <a:br>
              <a:rPr lang="ru-RU" sz="4000" b="1" dirty="0" smtClean="0">
                <a:effectLst/>
                <a:latin typeface="Times New Roman"/>
                <a:ea typeface="Times New Roman"/>
              </a:rPr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19" y="1268760"/>
            <a:ext cx="8229600" cy="5400600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   </a:t>
            </a:r>
          </a:p>
          <a:p>
            <a:pPr marL="0" indent="0" algn="ctr">
              <a:spcAft>
                <a:spcPts val="0"/>
              </a:spcAft>
              <a:buNone/>
            </a:pPr>
            <a:endParaRPr lang="ru-RU" sz="4500" b="1" dirty="0" smtClean="0">
              <a:latin typeface="Times New Roman"/>
              <a:ea typeface="Times New Roman"/>
            </a:endParaRPr>
          </a:p>
          <a:p>
            <a:pPr marL="0" indent="0" algn="ctr">
              <a:spcAft>
                <a:spcPts val="0"/>
              </a:spcAft>
              <a:buNone/>
            </a:pPr>
            <a:endParaRPr lang="ru-RU" sz="4500" b="1" dirty="0" smtClean="0">
              <a:latin typeface="Times New Roman"/>
              <a:ea typeface="Times New Roman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ru-RU" sz="4500" b="1" dirty="0" smtClean="0">
                <a:latin typeface="Times New Roman"/>
                <a:ea typeface="Times New Roman"/>
              </a:rPr>
              <a:t>0-</a:t>
            </a:r>
            <a:r>
              <a:rPr lang="ru-RU" sz="4500" b="1" dirty="0" smtClean="0">
                <a:effectLst/>
                <a:latin typeface="Times New Roman"/>
                <a:ea typeface="Times New Roman"/>
              </a:rPr>
              <a:t>6 месяцев</a:t>
            </a:r>
          </a:p>
          <a:p>
            <a:pPr marL="0" indent="0" algn="ctr">
              <a:spcAft>
                <a:spcPts val="0"/>
              </a:spcAft>
              <a:buNone/>
            </a:pPr>
            <a:endParaRPr lang="ru-RU" sz="45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5000" dirty="0">
                <a:latin typeface="Times New Roman"/>
                <a:ea typeface="Times New Roman"/>
              </a:rPr>
              <a:t>Н</a:t>
            </a:r>
            <a:r>
              <a:rPr lang="ru-RU" sz="5000" dirty="0" smtClean="0">
                <a:effectLst/>
                <a:latin typeface="Times New Roman"/>
                <a:ea typeface="Times New Roman"/>
              </a:rPr>
              <a:t>е реагирует на звуки, </a:t>
            </a:r>
          </a:p>
          <a:p>
            <a:pPr algn="just">
              <a:spcAft>
                <a:spcPts val="0"/>
              </a:spcAft>
            </a:pPr>
            <a:r>
              <a:rPr lang="ru-RU" sz="5000" dirty="0" smtClean="0">
                <a:effectLst/>
                <a:latin typeface="Times New Roman"/>
                <a:ea typeface="Times New Roman"/>
              </a:rPr>
              <a:t>не поворачивает голову в сторону взрослого</a:t>
            </a:r>
            <a:r>
              <a:rPr lang="ru-RU" sz="5000" dirty="0">
                <a:latin typeface="Times New Roman"/>
                <a:ea typeface="Times New Roman"/>
              </a:rPr>
              <a:t>,</a:t>
            </a:r>
            <a:endParaRPr lang="ru-RU" sz="50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5000" dirty="0" smtClean="0">
                <a:effectLst/>
                <a:latin typeface="Times New Roman"/>
                <a:ea typeface="Times New Roman"/>
              </a:rPr>
              <a:t>недостаточная интонационная выразительность, </a:t>
            </a:r>
          </a:p>
          <a:p>
            <a:pPr algn="just">
              <a:spcAft>
                <a:spcPts val="0"/>
              </a:spcAft>
            </a:pPr>
            <a:r>
              <a:rPr lang="ru-RU" sz="5000" dirty="0" err="1" smtClean="0">
                <a:effectLst/>
                <a:latin typeface="Times New Roman"/>
                <a:ea typeface="Times New Roman"/>
              </a:rPr>
              <a:t>немодулированность</a:t>
            </a:r>
            <a:r>
              <a:rPr lang="ru-RU" sz="5000" dirty="0" smtClean="0">
                <a:effectLst/>
                <a:latin typeface="Times New Roman"/>
                <a:ea typeface="Times New Roman"/>
              </a:rPr>
              <a:t> крика, </a:t>
            </a:r>
          </a:p>
          <a:p>
            <a:pPr algn="just">
              <a:spcAft>
                <a:spcPts val="0"/>
              </a:spcAft>
            </a:pPr>
            <a:r>
              <a:rPr lang="ru-RU" sz="5000" dirty="0" smtClean="0">
                <a:effectLst/>
                <a:latin typeface="Times New Roman"/>
                <a:ea typeface="Times New Roman"/>
              </a:rPr>
              <a:t>отсутствие кряхтения,</a:t>
            </a:r>
          </a:p>
          <a:p>
            <a:pPr algn="just">
              <a:spcAft>
                <a:spcPts val="0"/>
              </a:spcAft>
            </a:pPr>
            <a:r>
              <a:rPr lang="ru-RU" sz="5000" dirty="0">
                <a:latin typeface="Times New Roman"/>
                <a:ea typeface="Times New Roman"/>
              </a:rPr>
              <a:t>о</a:t>
            </a:r>
            <a:r>
              <a:rPr lang="ru-RU" sz="5000" dirty="0" smtClean="0">
                <a:effectLst/>
                <a:latin typeface="Times New Roman"/>
                <a:ea typeface="Times New Roman"/>
              </a:rPr>
              <a:t>днообразное </a:t>
            </a:r>
            <a:r>
              <a:rPr lang="ru-RU" sz="5000" dirty="0" err="1" smtClean="0">
                <a:effectLst/>
                <a:latin typeface="Times New Roman"/>
                <a:ea typeface="Times New Roman"/>
              </a:rPr>
              <a:t>гуление</a:t>
            </a:r>
            <a:r>
              <a:rPr lang="ru-RU" sz="5000" dirty="0" smtClean="0">
                <a:effectLst/>
                <a:latin typeface="Times New Roman"/>
                <a:ea typeface="Times New Roman"/>
              </a:rPr>
              <a:t>, </a:t>
            </a:r>
          </a:p>
          <a:p>
            <a:pPr algn="just">
              <a:spcAft>
                <a:spcPts val="0"/>
              </a:spcAft>
            </a:pPr>
            <a:r>
              <a:rPr lang="ru-RU" sz="5000" dirty="0" smtClean="0">
                <a:effectLst/>
                <a:latin typeface="Times New Roman"/>
                <a:ea typeface="Times New Roman"/>
              </a:rPr>
              <a:t>отсутствие смеха, </a:t>
            </a:r>
          </a:p>
          <a:p>
            <a:pPr algn="just">
              <a:spcAft>
                <a:spcPts val="0"/>
              </a:spcAft>
            </a:pPr>
            <a:r>
              <a:rPr lang="ru-RU" sz="5000" dirty="0" smtClean="0">
                <a:effectLst/>
                <a:latin typeface="Times New Roman"/>
                <a:ea typeface="Times New Roman"/>
              </a:rPr>
              <a:t>не формируется избирательное внимание к речи окружающих.</a:t>
            </a:r>
          </a:p>
          <a:p>
            <a:pPr algn="just">
              <a:spcAft>
                <a:spcPts val="0"/>
              </a:spcAft>
            </a:pPr>
            <a:endParaRPr lang="ru-RU" sz="50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ru-RU" sz="5000" dirty="0" smtClean="0">
              <a:effectLst/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5000" b="1" dirty="0" smtClean="0">
                <a:effectLst/>
                <a:latin typeface="Times New Roman"/>
                <a:ea typeface="Times New Roman"/>
              </a:rPr>
              <a:t>      </a:t>
            </a:r>
            <a:endParaRPr lang="ru-RU" dirty="0"/>
          </a:p>
        </p:txBody>
      </p:sp>
      <p:pic>
        <p:nvPicPr>
          <p:cNvPr id="4" name="Picture 9" descr="C:\Users\Public\Documents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397789" cy="1296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330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7 — 10 месяцев </a:t>
            </a:r>
            <a:endParaRPr lang="ru-RU" sz="2000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Отсутствие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или рудиментарность лепета (нет отраженного лепета), </a:t>
            </a:r>
            <a:endParaRPr lang="ru-RU" sz="20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носовой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оттенок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лепета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endParaRPr lang="ru-RU" sz="20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невыполнение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простых словесных команд, </a:t>
            </a:r>
            <a:endParaRPr lang="ru-RU" sz="20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отсутствие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простых подражательных игровых действий.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b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endParaRPr lang="ru-RU" sz="24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indent="0" algn="ctr">
              <a:buNone/>
            </a:pPr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10 — 12 месяцев </a:t>
            </a:r>
          </a:p>
          <a:p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Ребенок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не реагирует на свое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имя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endParaRPr lang="ru-RU" sz="20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отмечается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отсутствие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Times New Roman"/>
              </a:rPr>
              <a:t>лепетных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слов,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lang="ru-RU" sz="20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r>
              <a:rPr lang="ru-RU" sz="2000" dirty="0">
                <a:solidFill>
                  <a:srgbClr val="000000"/>
                </a:solidFill>
                <a:latin typeface="Times New Roman"/>
              </a:rPr>
              <a:t>н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</a:rPr>
              <a:t>ет указательного жеста.</a:t>
            </a:r>
            <a:endParaRPr lang="ru-RU" sz="2000" dirty="0"/>
          </a:p>
        </p:txBody>
      </p:sp>
      <p:pic>
        <p:nvPicPr>
          <p:cNvPr id="4" name="Picture 9" descr="C:\Users\Public\Documents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397789" cy="1296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234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1297</TotalTime>
  <Words>1988</Words>
  <Application>Microsoft Office PowerPoint</Application>
  <PresentationFormat>Экран (4:3)</PresentationFormat>
  <Paragraphs>543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Департамент образования и науки ГБУ «Центр помощи детям» </vt:lpstr>
      <vt:lpstr>Презентация PowerPoint</vt:lpstr>
      <vt:lpstr>Презентация PowerPoint</vt:lpstr>
      <vt:lpstr>Презентация PowerPoint</vt:lpstr>
      <vt:lpstr>Презентация PowerPoint</vt:lpstr>
      <vt:lpstr>Взаимодействие психических функций</vt:lpstr>
      <vt:lpstr>Нормальное развитие речи по месяцам</vt:lpstr>
      <vt:lpstr>    Основания для беспокойства.  </vt:lpstr>
      <vt:lpstr>Презентация PowerPoint</vt:lpstr>
      <vt:lpstr>Презентация PowerPoint</vt:lpstr>
      <vt:lpstr>Презентация PowerPoint</vt:lpstr>
      <vt:lpstr>Основания для беспокойства при нарушении социального контакта</vt:lpstr>
      <vt:lpstr>Формирование слоговой структуры речи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Нормальное и аномальное развитие ребёнка в период раннего детства</dc:title>
  <dc:creator>user</dc:creator>
  <cp:lastModifiedBy>user</cp:lastModifiedBy>
  <cp:revision>169</cp:revision>
  <dcterms:created xsi:type="dcterms:W3CDTF">2018-08-31T06:04:49Z</dcterms:created>
  <dcterms:modified xsi:type="dcterms:W3CDTF">2018-12-11T10:45:20Z</dcterms:modified>
</cp:coreProperties>
</file>