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8" r:id="rId10"/>
    <p:sldId id="269" r:id="rId11"/>
    <p:sldId id="263" r:id="rId12"/>
    <p:sldId id="270" r:id="rId13"/>
    <p:sldId id="271" r:id="rId14"/>
    <p:sldId id="272" r:id="rId15"/>
    <p:sldId id="267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9A5E045-657F-4019-B6BF-5C7BE49B37D6}" type="datetimeFigureOut">
              <a:t>14.12.2020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EE99771-D653-47DA-AA8D-5BE478250DD4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05841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E3A0A8C-920E-4DB7-81DE-774DA0D8B49F}" type="datetimeFigureOut">
              <a:t>14.12.2020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D20D6C6-C6E8-4AAF-AAC4-9F2B117674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2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/>
          <p:nvPr/>
        </p:nvSpPr>
        <p:spPr>
          <a:xfrm>
            <a:off x="4278240" y="10156680"/>
            <a:ext cx="3280680" cy="534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433AD15E-CF6A-434B-8870-4F50C3D2E682}" type="slidenum">
              <a:t>1</a:t>
            </a:fld>
            <a:endParaRPr lang="ru-RU" sz="1800" b="0" i="0" u="none" strike="noStrike" kern="1200" spc="0">
              <a:ln>
                <a:noFill/>
              </a:ln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640" cy="48092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640" cy="48110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640" cy="48110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640" cy="48110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/>
          <p:nvPr/>
        </p:nvSpPr>
        <p:spPr>
          <a:xfrm>
            <a:off x="4278240" y="10156680"/>
            <a:ext cx="3280680" cy="534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05B1209D-5813-4A95-AD25-D6373C4555D2}" type="slidenum">
              <a:t>5</a:t>
            </a:fld>
            <a:endParaRPr lang="ru-RU" sz="1800" b="0" i="0" u="none" strike="noStrike" kern="1200" spc="0">
              <a:ln>
                <a:noFill/>
              </a:ln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640" cy="48092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640" cy="48110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560" cy="40078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640" cy="48110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0FA9FC-18F5-4693-BACC-EB45103C7E5A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D4BAFE-6CF4-4787-8484-58F189A31F1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0FA9FC-18F5-4693-BACC-EB45103C7E5A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E3F7ED-0674-4036-901C-3657E6AC728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0FA9FC-18F5-4693-BACC-EB45103C7E5A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AE33AF-8524-4468-AADB-798580095C7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7FB0F9-87B5-4FFD-9D23-E3CD6DB0EC7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32D3CB-6C13-43F8-877F-85B1A286DCE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7FB0F9-87B5-4FFD-9D23-E3CD6DB0EC7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8CC69A-7E2A-4C76-AD4F-2A623C9D95A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7FB0F9-87B5-4FFD-9D23-E3CD6DB0EC7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870626-0352-4518-AC75-751A9674BA1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7FB0F9-87B5-4FFD-9D23-E3CD6DB0EC7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94AEF8-ACB6-42A1-A402-CB03D5883C6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2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7FB0F9-87B5-4FFD-9D23-E3CD6DB0EC7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FFC5C6-E06C-4E17-A57C-1D1B906AE5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7FB0F9-87B5-4FFD-9D23-E3CD6DB0EC7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307FFD-7C45-4DC7-B572-123F40B6B14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7FB0F9-87B5-4FFD-9D23-E3CD6DB0EC7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22C736-5A7B-4AEB-8FD7-2DEE9123BC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7FB0F9-87B5-4FFD-9D23-E3CD6DB0EC7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DFE37D-AE14-456E-BE57-5147C9EC916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0FA9FC-18F5-4693-BACC-EB45103C7E5A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121061-DFB8-4A1A-A9E6-D0B8B3A4321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7FB0F9-87B5-4FFD-9D23-E3CD6DB0EC7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B2BF70-4A21-481E-AAF0-0F2CEAF7347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7FB0F9-87B5-4FFD-9D23-E3CD6DB0EC7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5F32FC-CB6D-4676-A210-16E7622E7B9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7FB0F9-87B5-4FFD-9D23-E3CD6DB0EC7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8F2B20-7811-46BA-8697-2F2B0618B88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5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C51F64-4F29-48CA-B268-4D25AAA6F03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447B0D-443D-4D20-B73A-3783023B54A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C51F64-4F29-48CA-B268-4D25AAA6F03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2214EE-7071-47A1-BC37-E53225C418F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C51F64-4F29-48CA-B268-4D25AAA6F03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FEB83F-EBCA-4B60-92CD-F433D2302D1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C51F64-4F29-48CA-B268-4D25AAA6F03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95B278-8347-4633-AC40-94977B0F252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C51F64-4F29-48CA-B268-4D25AAA6F03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67F1BD-552C-4FFD-B1C5-6634FA819DE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C51F64-4F29-48CA-B268-4D25AAA6F03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29E31C-8F6E-416C-B8C1-CA9906F0732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C51F64-4F29-48CA-B268-4D25AAA6F03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785E87-DC88-448A-B38E-F72445DE2D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0FA9FC-18F5-4693-BACC-EB45103C7E5A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1B6EE-3FFB-49C7-9DC0-11D1D739F6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C51F64-4F29-48CA-B268-4D25AAA6F03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47F996-C566-4843-9EFC-C5D3EB0545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C51F64-4F29-48CA-B268-4D25AAA6F03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327E67-28E1-440A-BA91-74133F86C4B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8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C51F64-4F29-48CA-B268-4D25AAA6F03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FEB41A-760B-4199-82E1-F6DA07FFA86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C51F64-4F29-48CA-B268-4D25AAA6F03B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C77EB0-B8AC-48D1-837A-5AB43C30CEF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EAE4A1-6C2F-4E90-8A1A-D2D42563E1D8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EF7B9A-D347-43DE-8C80-E9DB8BEE3C3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EAE4A1-6C2F-4E90-8A1A-D2D42563E1D8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8BAB2E-F6C2-4C34-B998-A426FA8A60D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EAE4A1-6C2F-4E90-8A1A-D2D42563E1D8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8F733C-2619-4FBA-AE64-0AA1FB4E6A4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8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EAE4A1-6C2F-4E90-8A1A-D2D42563E1D8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2EA4D5-E56D-45DA-923D-6F004D6621F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EAE4A1-6C2F-4E90-8A1A-D2D42563E1D8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EFD228-8575-467D-8A1D-2381A71395D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EAE4A1-6C2F-4E90-8A1A-D2D42563E1D8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59E8E4-C2C6-4DE0-AC7B-36928A00C21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0FA9FC-18F5-4693-BACC-EB45103C7E5A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E56292-6790-4066-8F1A-1EEDB89914E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EAE4A1-6C2F-4E90-8A1A-D2D42563E1D8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56B2E6-6FB3-4DDD-B7FF-037ECF7536E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EAE4A1-6C2F-4E90-8A1A-D2D42563E1D8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730BFA-9903-455F-95D7-26F45A5F2EE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EAE4A1-6C2F-4E90-8A1A-D2D42563E1D8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4256EC-FBA8-4856-BC27-8A8221C9D30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EAE4A1-6C2F-4E90-8A1A-D2D42563E1D8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55E15B-C46A-4930-9526-0E7A219CC05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EAE4A1-6C2F-4E90-8A1A-D2D42563E1D8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FB02E8-E73A-4D8A-94E8-7253408ADA8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0FA9FC-18F5-4693-BACC-EB45103C7E5A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169613-45E3-41AC-964F-8B38DA70763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0FA9FC-18F5-4693-BACC-EB45103C7E5A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23525F-7F4A-447B-8DB6-96CCE74D521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0FA9FC-18F5-4693-BACC-EB45103C7E5A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D54C93-3F1C-4766-BE0F-F5D3A4C590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0FA9FC-18F5-4693-BACC-EB45103C7E5A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43BF8B-D47C-4BBA-AC80-D4901737B4A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0FA9FC-18F5-4693-BACC-EB45103C7E5A}" type="datetime1">
              <a:rPr lang="ru-RU" smtClean="0"/>
              <a:pPr lvl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EF8DA3-2DE3-4115-A6EA-789330D9253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A0FA9FC-18F5-4693-BACC-EB45103C7E5A}" type="datetime1">
              <a:rPr lang="ru-RU"/>
              <a:pPr lvl="0"/>
              <a:t>14.12.2020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3319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080BAAF-C0EB-4FDC-A099-866A6B886353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1"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34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67FB0F9-87B5-4FFD-9D23-E3CD6DB0EC7B}" type="datetime1">
              <a:rPr lang="ru-RU"/>
              <a:pPr lvl="0"/>
              <a:t>14.12.2020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3319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8C81248-E8D6-4CD6-A9AF-0D2EEF3D5EDB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0000"/>
        </a:lnSpc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34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EC51F64-4F29-48CA-B268-4D25AAA6F03B}" type="datetime1">
              <a:rPr lang="ru-RU"/>
              <a:pPr lvl="0"/>
              <a:t>14.12.2020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3319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39CAE1F-9162-42E3-8699-D3B8D0D56BEA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Arial"/>
              </a:defRPr>
            </a:defPPr>
            <a:lvl1pPr marL="432000" lvl="0" indent="-324000" algn="l" rtl="0" hangingPunct="0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Arial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Arial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Arial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Arial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Arial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Arial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Arial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Arial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0000"/>
        </a:lnSpc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34"/>
        </a:defRPr>
      </a:lvl1pPr>
    </p:titleStyle>
    <p:bodyStyle>
      <a:lvl1pPr algn="l" rtl="0" hangingPunct="0">
        <a:lnSpc>
          <a:spcPct val="90000"/>
        </a:lnSpc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7EAE4A1-6C2F-4E90-8A1A-D2D42563E1D8}" type="datetime1">
              <a:rPr lang="ru-RU"/>
              <a:pPr lvl="0"/>
              <a:t>14.12.2020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3319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E3CDF7B-F1A5-43D9-A206-E1751BD0DF2F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0000"/>
        </a:lnSpc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34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79280" y="404640"/>
            <a:ext cx="8743320" cy="4237920"/>
          </a:xfrm>
        </p:spPr>
        <p:txBody>
          <a:bodyPr wrap="square" lIns="90000" tIns="45000" rIns="90000" bIns="45000" anchor="t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Департамент образования и науки Курганской области </a:t>
            </a:r>
            <a:br>
              <a:rPr lang="ru-RU" sz="24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ГБУ «Центр помощи детям»</a:t>
            </a:r>
            <a:r>
              <a:rPr lang="ru-RU" sz="2000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000" b="1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Совместная деятельность взрослого и ребенка с нарушением в поведении в рамках индивидуальных занятий</a:t>
            </a:r>
            <a:r>
              <a:rPr lang="ru-RU" sz="2400" dirty="0">
                <a:solidFill>
                  <a:srgbClr val="1F497D"/>
                </a:solidFill>
                <a:latin typeface="Arial" pitchFamily="34"/>
              </a:rPr>
              <a:t/>
            </a:r>
            <a:br>
              <a:rPr lang="ru-RU" sz="2400" dirty="0">
                <a:solidFill>
                  <a:srgbClr val="1F497D"/>
                </a:solidFill>
                <a:latin typeface="Arial" pitchFamily="34"/>
              </a:rPr>
            </a:br>
            <a:r>
              <a:rPr lang="ru-RU" sz="2400" dirty="0">
                <a:solidFill>
                  <a:srgbClr val="1F497D"/>
                </a:solidFill>
                <a:latin typeface="Arial" pitchFamily="34"/>
              </a:rPr>
              <a:t/>
            </a:r>
            <a:br>
              <a:rPr lang="ru-RU" sz="2400" dirty="0">
                <a:solidFill>
                  <a:srgbClr val="1F497D"/>
                </a:solidFill>
                <a:latin typeface="Arial" pitchFamily="34"/>
              </a:rPr>
            </a:br>
            <a:r>
              <a:rPr lang="ru-RU" sz="2000" dirty="0">
                <a:solidFill>
                  <a:srgbClr val="1F497D"/>
                </a:solidFill>
                <a:latin typeface="Arial" pitchFamily="34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Arial" pitchFamily="34"/>
              </a:rPr>
            </a:br>
            <a:r>
              <a:rPr lang="ru-RU" sz="2000" dirty="0">
                <a:solidFill>
                  <a:srgbClr val="1F497D"/>
                </a:solidFill>
                <a:latin typeface="Arial" pitchFamily="34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Arial" pitchFamily="34"/>
              </a:rPr>
            </a:br>
            <a:r>
              <a:rPr lang="ru-RU" sz="2000" dirty="0">
                <a:solidFill>
                  <a:srgbClr val="1F497D"/>
                </a:solidFill>
                <a:latin typeface="Arial" pitchFamily="34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Arial" pitchFamily="34"/>
              </a:rPr>
            </a:br>
            <a:r>
              <a:rPr lang="ru-RU" sz="2000" dirty="0">
                <a:solidFill>
                  <a:srgbClr val="1F497D"/>
                </a:solidFill>
                <a:latin typeface="Arial" pitchFamily="34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Arial" pitchFamily="34"/>
              </a:rPr>
            </a:br>
            <a:r>
              <a:rPr lang="ru-RU" sz="3200" dirty="0">
                <a:solidFill>
                  <a:srgbClr val="1F497D"/>
                </a:solidFill>
                <a:latin typeface="Arial" pitchFamily="34"/>
              </a:rPr>
              <a:t/>
            </a:r>
            <a:br>
              <a:rPr lang="ru-RU" sz="3200" dirty="0">
                <a:solidFill>
                  <a:srgbClr val="1F497D"/>
                </a:solidFill>
                <a:latin typeface="Arial" pitchFamily="34"/>
              </a:rPr>
            </a:br>
            <a:endParaRPr lang="ru-RU" sz="3200" dirty="0">
              <a:solidFill>
                <a:srgbClr val="1F497D"/>
              </a:solidFill>
              <a:latin typeface="Arial" pitchFamily="34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2743199" y="4943520"/>
            <a:ext cx="6400079" cy="1751759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ru-RU" sz="2000" dirty="0">
                <a:solidFill>
                  <a:srgbClr val="1F497D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		</a:t>
            </a:r>
            <a:r>
              <a:rPr lang="ru-RU" sz="2000" dirty="0">
                <a:solidFill>
                  <a:schemeClr val="tx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Учитель-дефектолог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		ГБУ «Центр помощи детям»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    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Атурова</a:t>
            </a:r>
            <a:r>
              <a:rPr lang="ru-RU" sz="2000" dirty="0">
                <a:solidFill>
                  <a:schemeClr val="tx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Т.А.</a:t>
            </a:r>
          </a:p>
          <a:p>
            <a:pPr marL="0" lvl="0" indent="0" algn="r">
              <a:spcAft>
                <a:spcPts val="0"/>
              </a:spcAft>
              <a:buNone/>
            </a:pPr>
            <a:endParaRPr lang="ru-RU" sz="4400" dirty="0">
              <a:solidFill>
                <a:srgbClr val="1F497D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4" name="Picture 2"/>
          <p:cNvSpPr/>
          <p:nvPr/>
        </p:nvSpPr>
        <p:spPr>
          <a:xfrm>
            <a:off x="3816359" y="1363680"/>
            <a:ext cx="1077119" cy="1083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08000" y="1412640"/>
            <a:ext cx="1079280" cy="108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Группа «малоактивные дети»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862738"/>
            <a:ext cx="4176464" cy="4824536"/>
          </a:xfrm>
        </p:spPr>
        <p:txBody>
          <a:bodyPr/>
          <a:lstStyle/>
          <a:p>
            <a:pPr marL="0" lvl="0" indent="0" algn="just" hangingPunct="1">
              <a:spcAft>
                <a:spcPts val="0"/>
              </a:spcAft>
              <a:buSzTx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Предметно -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временная: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сенсорно-насыщенная, ритмически-организованная</a:t>
            </a:r>
          </a:p>
          <a:p>
            <a:pPr marL="0" lvl="0" indent="0" algn="just" hangingPunct="1">
              <a:spcAft>
                <a:spcPts val="0"/>
              </a:spcAft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Эмоциональные отношения: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эмоции взрослого яркие, усиливает переживания ребенка с помощью своей </a:t>
            </a:r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эмоциональной </a:t>
            </a:r>
            <a:r>
              <a:rPr lang="ru-RU" sz="24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экспрессии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just" hangingPunct="1">
              <a:spcAft>
                <a:spcPts val="0"/>
              </a:spcAft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Смысловая организация среды: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акцент на сенсорных характеристиках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предметов</a:t>
            </a:r>
            <a:endParaRPr lang="ru-RU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7544" y="292416"/>
            <a:ext cx="1131120" cy="107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6"/>
          <p:cNvPicPr>
            <a:picLocks noGrp="1" noChangeAspect="1"/>
          </p:cNvPicPr>
          <p:nvPr>
            <p:ph sz="half" idx="1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8756" y="1700808"/>
            <a:ext cx="2784764" cy="2784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7544" y="4581128"/>
            <a:ext cx="2808312" cy="210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23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Группа «стереотипные дети»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100264" cy="4525962"/>
          </a:xfrm>
        </p:spPr>
        <p:txBody>
          <a:bodyPr/>
          <a:lstStyle/>
          <a:p>
            <a:pPr marL="0" lvl="0" indent="0" algn="just" hangingPunct="1">
              <a:spcAft>
                <a:spcPts val="0"/>
              </a:spcAft>
              <a:buSzTx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Предметно -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временная: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полуструктурированная среда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just" hangingPunct="1">
              <a:spcAft>
                <a:spcPts val="0"/>
              </a:spcAft>
              <a:buSzTx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Эмоциональные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отношения: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 поощрений (жетонная система), взрослый проявляет свои желания, рассказывает о своих эмоциях и переживаниях</a:t>
            </a:r>
          </a:p>
          <a:p>
            <a:pPr marL="0" lvl="0" indent="0" algn="just" hangingPunct="1">
              <a:spcAft>
                <a:spcPts val="0"/>
              </a:spcAft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Смысловая организация среды: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эмоциональный комментарий сенсорных ощущений</a:t>
            </a:r>
          </a:p>
          <a:p>
            <a:pPr marL="108000" indent="0" algn="just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7544" y="292416"/>
            <a:ext cx="1131120" cy="107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lum/>
            <a:alphaModFix/>
          </a:blip>
          <a:srcRect l="9046" t="16323" r="4322" b="10151"/>
          <a:stretch>
            <a:fillRect/>
          </a:stretch>
        </p:blipFill>
        <p:spPr>
          <a:xfrm>
            <a:off x="436486" y="2420888"/>
            <a:ext cx="3961368" cy="2521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8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457200" y="1604880"/>
            <a:ext cx="8228880" cy="4525200"/>
          </a:xfrm>
        </p:spPr>
        <p:txBody>
          <a:bodyPr wrap="square" lIns="90000" tIns="45000" rIns="90000" bIns="45000" anchor="t" anchorCtr="1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9pPr>
          </a:lstStyle>
          <a:p>
            <a:pPr marL="0" lvl="0" indent="0" algn="ctr" hangingPunct="1">
              <a:lnSpc>
                <a:spcPct val="90000"/>
              </a:lnSpc>
              <a:spcAft>
                <a:spcPts val="1412"/>
              </a:spcAft>
              <a:buNone/>
            </a:pPr>
            <a:endParaRPr lang="ru-RU" b="1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 algn="ctr" hangingPunct="1">
              <a:lnSpc>
                <a:spcPct val="90000"/>
              </a:lnSpc>
              <a:spcAft>
                <a:spcPts val="1412"/>
              </a:spcAft>
              <a:buNone/>
            </a:pPr>
            <a:endParaRPr lang="ru-RU" b="1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 algn="ctr" hangingPunct="1">
              <a:lnSpc>
                <a:spcPct val="90000"/>
              </a:lnSpc>
              <a:spcAft>
                <a:spcPts val="1412"/>
              </a:spcAft>
              <a:buNone/>
            </a:pPr>
            <a:r>
              <a:rPr lang="ru-RU" b="1">
                <a:latin typeface="Times New Roman" pitchFamily="18"/>
                <a:ea typeface="Microsoft YaHei" pitchFamily="2"/>
                <a:cs typeface="Times New Roman" pitchFamily="18"/>
              </a:rPr>
              <a:t>Спасибо за внимание!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640" y="236520"/>
            <a:ext cx="1439280" cy="132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Группы детей с &#10;нарушением в повед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95280" y="272880"/>
            <a:ext cx="8290800" cy="1143720"/>
          </a:xfrm>
        </p:spPr>
        <p:txBody>
          <a:bodyPr wrap="square" lIns="90000" tIns="45000" rIns="90000" bIns="45000" anchor="t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Группы детей с </a:t>
            </a:r>
            <a:br>
              <a:rPr lang="ru-RU" sz="28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нарушением в поведении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457200" y="1604880"/>
            <a:ext cx="8228880" cy="4525200"/>
          </a:xfrm>
        </p:spPr>
        <p:txBody>
          <a:bodyPr wrap="square" lIns="90000" tIns="45000" rIns="90000" bIns="45000" anchor="t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9pPr>
          </a:lstStyle>
          <a:p>
            <a:pPr marL="0" lvl="0" indent="0" algn="just" hangingPunct="1">
              <a:lnSpc>
                <a:spcPct val="90000"/>
              </a:lnSpc>
              <a:spcBef>
                <a:spcPts val="641"/>
              </a:spcBef>
              <a:spcAft>
                <a:spcPts val="1414"/>
              </a:spcAft>
              <a:buFont typeface="Arial" pitchFamily="32"/>
              <a:buChar char="•"/>
            </a:pPr>
            <a:r>
              <a:rPr lang="ru-RU" sz="2400" dirty="0" smtClean="0">
                <a:latin typeface="Times New Roman" pitchFamily="18"/>
                <a:ea typeface="Microsoft YaHei" pitchFamily="2"/>
                <a:cs typeface="Times New Roman" pitchFamily="18"/>
              </a:rPr>
              <a:t> РАС</a:t>
            </a:r>
            <a:endParaRPr lang="ru-RU" sz="2400" dirty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 algn="just" hangingPunct="1">
              <a:lnSpc>
                <a:spcPct val="90000"/>
              </a:lnSpc>
              <a:spcBef>
                <a:spcPts val="641"/>
              </a:spcBef>
              <a:spcAft>
                <a:spcPts val="1414"/>
              </a:spcAft>
              <a:buFont typeface="Arial" pitchFamily="32"/>
              <a:buChar char="•"/>
            </a:pPr>
            <a:r>
              <a:rPr lang="ru-RU" sz="2400" dirty="0" smtClean="0">
                <a:latin typeface="Times New Roman" pitchFamily="18"/>
                <a:ea typeface="Microsoft YaHei" pitchFamily="2"/>
                <a:cs typeface="Times New Roman" pitchFamily="18"/>
              </a:rPr>
              <a:t> СДВГ</a:t>
            </a:r>
            <a:endParaRPr lang="ru-RU" sz="2400" dirty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 algn="just" hangingPunct="1">
              <a:lnSpc>
                <a:spcPct val="90000"/>
              </a:lnSpc>
              <a:spcBef>
                <a:spcPts val="641"/>
              </a:spcBef>
              <a:spcAft>
                <a:spcPts val="1414"/>
              </a:spcAft>
              <a:buFont typeface="Arial" pitchFamily="32"/>
              <a:buChar char="•"/>
            </a:pPr>
            <a:r>
              <a:rPr lang="ru-RU" sz="2400" dirty="0" smtClean="0">
                <a:latin typeface="Times New Roman" pitchFamily="18"/>
                <a:ea typeface="Microsoft YaHei" pitchFamily="2"/>
                <a:cs typeface="Times New Roman" pitchFamily="18"/>
              </a:rPr>
              <a:t> Нарушение </a:t>
            </a: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эмоционально-волевой сферы</a:t>
            </a:r>
          </a:p>
          <a:p>
            <a:pPr marL="0" lvl="0" indent="0" algn="just" hangingPunct="1">
              <a:lnSpc>
                <a:spcPct val="90000"/>
              </a:lnSpc>
              <a:spcBef>
                <a:spcPts val="641"/>
              </a:spcBef>
              <a:spcAft>
                <a:spcPts val="1414"/>
              </a:spcAft>
              <a:buFont typeface="Arial" pitchFamily="32"/>
              <a:buChar char="•"/>
            </a:pPr>
            <a:r>
              <a:rPr lang="ru-RU" sz="2400" dirty="0" smtClean="0">
                <a:latin typeface="Times New Roman" pitchFamily="18"/>
                <a:ea typeface="Microsoft YaHei" pitchFamily="2"/>
                <a:cs typeface="Times New Roman" pitchFamily="18"/>
              </a:rPr>
              <a:t> ТНР</a:t>
            </a:r>
            <a:endParaRPr lang="ru-RU" sz="2400" dirty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 algn="just" hangingPunct="1">
              <a:lnSpc>
                <a:spcPct val="90000"/>
              </a:lnSpc>
              <a:spcBef>
                <a:spcPts val="641"/>
              </a:spcBef>
              <a:spcAft>
                <a:spcPts val="1414"/>
              </a:spcAft>
              <a:buFont typeface="Arial" pitchFamily="32"/>
              <a:buChar char="•"/>
            </a:pPr>
            <a:r>
              <a:rPr lang="ru-RU" sz="2400" dirty="0" smtClean="0">
                <a:latin typeface="Times New Roman" pitchFamily="18"/>
                <a:ea typeface="Microsoft YaHei" pitchFamily="2"/>
                <a:cs typeface="Times New Roman" pitchFamily="18"/>
              </a:rPr>
              <a:t> Интеллектуальная </a:t>
            </a: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недостаточность</a:t>
            </a:r>
          </a:p>
          <a:p>
            <a:pPr marL="0" lvl="0" indent="0" algn="just" hangingPunct="1">
              <a:lnSpc>
                <a:spcPct val="90000"/>
              </a:lnSpc>
              <a:spcBef>
                <a:spcPts val="641"/>
              </a:spcBef>
              <a:spcAft>
                <a:spcPts val="1414"/>
              </a:spcAft>
              <a:buFont typeface="Arial" pitchFamily="32"/>
              <a:buChar char="•"/>
            </a:pPr>
            <a:r>
              <a:rPr lang="ru-RU" sz="2400" dirty="0" smtClean="0">
                <a:latin typeface="Times New Roman" pitchFamily="18"/>
                <a:ea typeface="Microsoft YaHei" pitchFamily="2"/>
                <a:cs typeface="Times New Roman" pitchFamily="18"/>
              </a:rPr>
              <a:t> Нарушение </a:t>
            </a: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слуха</a:t>
            </a:r>
          </a:p>
          <a:p>
            <a:pPr marL="0" lvl="0" indent="0" algn="just" hangingPunct="1">
              <a:lnSpc>
                <a:spcPct val="90000"/>
              </a:lnSpc>
              <a:spcBef>
                <a:spcPts val="641"/>
              </a:spcBef>
              <a:spcAft>
                <a:spcPts val="1414"/>
              </a:spcAft>
              <a:buFont typeface="Arial" pitchFamily="32"/>
              <a:buChar char="•"/>
            </a:pPr>
            <a:r>
              <a:rPr lang="ru-RU" sz="2400" dirty="0" smtClean="0">
                <a:latin typeface="Times New Roman" pitchFamily="18"/>
                <a:ea typeface="Microsoft YaHei" pitchFamily="2"/>
                <a:cs typeface="Times New Roman" pitchFamily="18"/>
              </a:rPr>
              <a:t> Социально-педагогическая </a:t>
            </a: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запущенность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5280" y="260280"/>
            <a:ext cx="1131120" cy="107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оздание среды&#10;Средовый под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395280" y="272880"/>
            <a:ext cx="8290800" cy="1065960"/>
          </a:xfrm>
        </p:spPr>
        <p:txBody>
          <a:bodyPr wrap="square" lIns="90000" tIns="45000" rIns="90000" bIns="45000" anchor="t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Создание среды</a:t>
            </a:r>
            <a:br>
              <a:rPr lang="ru-RU" sz="28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</a:br>
            <a:r>
              <a:rPr lang="ru-RU" sz="28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Средовый</a:t>
            </a:r>
            <a:r>
              <a:rPr lang="ru-RU" sz="28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подход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5280" y="260280"/>
            <a:ext cx="1131120" cy="10789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1"/>
          <p:cNvSpPr txBox="1">
            <a:spLocks noGrp="1"/>
          </p:cNvSpPr>
          <p:nvPr>
            <p:ph type="body" idx="4294967295"/>
          </p:nvPr>
        </p:nvSpPr>
        <p:spPr>
          <a:xfrm>
            <a:off x="457200" y="1604880"/>
            <a:ext cx="7786440" cy="3983400"/>
          </a:xfrm>
        </p:spPr>
        <p:txBody>
          <a:bodyPr wrap="square" lIns="90000" tIns="45000" rIns="90000" bIns="45000" anchor="t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9pPr>
          </a:lstStyle>
          <a:p>
            <a:pPr marL="0" lvl="0" indent="0" algn="just">
              <a:lnSpc>
                <a:spcPct val="90000"/>
              </a:lnSpc>
              <a:spcAft>
                <a:spcPts val="1412"/>
              </a:spcAft>
              <a:buNone/>
            </a:pPr>
            <a:r>
              <a:rPr lang="ru-RU" sz="2400" b="1" dirty="0">
                <a:latin typeface="Times New Roman" pitchFamily="18"/>
                <a:ea typeface="Microsoft YaHei" pitchFamily="2"/>
                <a:cs typeface="Times New Roman" pitchFamily="18"/>
              </a:rPr>
              <a:t> 	</a:t>
            </a:r>
          </a:p>
          <a:p>
            <a:pPr marL="0" lvl="0" indent="0" algn="just">
              <a:lnSpc>
                <a:spcPct val="90000"/>
              </a:lnSpc>
              <a:spcAft>
                <a:spcPts val="1412"/>
              </a:spcAft>
              <a:buNone/>
            </a:pPr>
            <a:r>
              <a:rPr lang="ru-RU" sz="2400" b="1" dirty="0">
                <a:latin typeface="Times New Roman" pitchFamily="18"/>
                <a:ea typeface="Microsoft YaHei" pitchFamily="2"/>
                <a:cs typeface="Times New Roman" pitchFamily="18"/>
              </a:rPr>
              <a:t>	Цель </a:t>
            </a: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- регуляция поведения ребенка раннего и дошкольного возраста с нарушением развития эмоциональной сферы, в том числе с РАС, через создание специально-организованной среды</a:t>
            </a:r>
          </a:p>
          <a:p>
            <a:pPr marL="0" lvl="0" indent="0" algn="just">
              <a:lnSpc>
                <a:spcPct val="90000"/>
              </a:lnSpc>
              <a:spcAft>
                <a:spcPts val="1412"/>
              </a:spcAft>
              <a:buNone/>
            </a:pPr>
            <a:r>
              <a:rPr lang="ru-RU" sz="2400" b="1" dirty="0">
                <a:latin typeface="Times New Roman" pitchFamily="18"/>
                <a:ea typeface="Microsoft YaHei" pitchFamily="2"/>
                <a:cs typeface="Times New Roman" pitchFamily="18"/>
              </a:rPr>
              <a:t>	Среда с точки зрения структуры: </a:t>
            </a: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пространственно – временная, эмоциональная, смысловая</a:t>
            </a:r>
          </a:p>
          <a:p>
            <a:pPr marL="0" lvl="0" indent="0" algn="just">
              <a:lnSpc>
                <a:spcPct val="90000"/>
              </a:lnSpc>
              <a:spcAft>
                <a:spcPts val="1412"/>
              </a:spcAft>
              <a:buNone/>
            </a:pPr>
            <a:r>
              <a:rPr lang="ru-RU" sz="2400" b="1" dirty="0">
                <a:latin typeface="Times New Roman" pitchFamily="18"/>
                <a:ea typeface="Microsoft YaHei" pitchFamily="2"/>
                <a:cs typeface="Times New Roman" pitchFamily="18"/>
              </a:rPr>
              <a:t>	Среда может быть: </a:t>
            </a:r>
            <a:r>
              <a:rPr lang="ru-RU" sz="2400" dirty="0" err="1">
                <a:latin typeface="Times New Roman" pitchFamily="18"/>
                <a:ea typeface="Microsoft YaHei" pitchFamily="2"/>
                <a:cs typeface="Times New Roman" pitchFamily="18"/>
              </a:rPr>
              <a:t>стрессогенная</a:t>
            </a: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, комфортная, развивающая</a:t>
            </a:r>
          </a:p>
          <a:p>
            <a:pPr marL="0" lvl="0" indent="0" algn="just">
              <a:lnSpc>
                <a:spcPct val="90000"/>
              </a:lnSpc>
              <a:spcAft>
                <a:spcPts val="1412"/>
              </a:spcAft>
              <a:buNone/>
            </a:pPr>
            <a:endParaRPr lang="ru-RU" sz="2400" dirty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 algn="just">
              <a:lnSpc>
                <a:spcPct val="90000"/>
              </a:lnSpc>
              <a:spcAft>
                <a:spcPts val="1412"/>
              </a:spcAft>
              <a:buNone/>
            </a:pPr>
            <a:endParaRPr lang="ru-RU" sz="2400" dirty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 algn="just">
              <a:lnSpc>
                <a:spcPct val="90000"/>
              </a:lnSpc>
              <a:spcAft>
                <a:spcPts val="1412"/>
              </a:spcAft>
              <a:buNone/>
            </a:pPr>
            <a:endParaRPr lang="ru-RU" sz="2400" dirty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 algn="just">
              <a:lnSpc>
                <a:spcPct val="90000"/>
              </a:lnSpc>
              <a:spcAft>
                <a:spcPts val="1412"/>
              </a:spcAft>
              <a:buNone/>
            </a:pP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  </a:t>
            </a:r>
          </a:p>
          <a:p>
            <a:pPr marL="0" lvl="0" indent="0" algn="just">
              <a:lnSpc>
                <a:spcPct val="90000"/>
              </a:lnSpc>
              <a:spcAft>
                <a:spcPts val="1412"/>
              </a:spcAft>
              <a:buNone/>
            </a:pPr>
            <a:endParaRPr lang="ru-RU" sz="2400" b="1" dirty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>
              <a:lnSpc>
                <a:spcPct val="90000"/>
              </a:lnSpc>
              <a:spcAft>
                <a:spcPts val="1412"/>
              </a:spcAft>
              <a:buNone/>
            </a:pPr>
            <a:endParaRPr lang="ru-RU" dirty="0"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Группа «полевые дети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95280" y="272880"/>
            <a:ext cx="8290800" cy="1143720"/>
          </a:xfrm>
        </p:spPr>
        <p:txBody>
          <a:bodyPr wrap="square" lIns="90000" tIns="45000" rIns="90000" bIns="45000" anchor="t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Группа «полевые дети»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457200" y="1604880"/>
            <a:ext cx="8002440" cy="4525200"/>
          </a:xfrm>
        </p:spPr>
        <p:txBody>
          <a:bodyPr wrap="square" lIns="90000" tIns="45000" rIns="90000" bIns="45000" anchor="t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9pPr>
          </a:lstStyle>
          <a:p>
            <a:pPr marL="0" lvl="0" indent="0" algn="just">
              <a:lnSpc>
                <a:spcPct val="90000"/>
              </a:lnSpc>
            </a:pP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 отсутствие устойчивых предпочтений или направленного избегания каких – либо людей, объектов, событий</a:t>
            </a:r>
          </a:p>
          <a:p>
            <a:pPr marL="0" lvl="0" indent="0" algn="just">
              <a:lnSpc>
                <a:spcPct val="90000"/>
              </a:lnSpc>
            </a:pP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 «залипания» на отдельных объектах  сиюминутной оценкой	сенсорных ощущений</a:t>
            </a:r>
          </a:p>
          <a:p>
            <a:pPr marL="0" lvl="0" indent="0" algn="just">
              <a:lnSpc>
                <a:spcPct val="90000"/>
              </a:lnSpc>
            </a:pP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 слабая </a:t>
            </a:r>
            <a:r>
              <a:rPr lang="ru-RU" sz="2400" dirty="0" err="1">
                <a:latin typeface="Times New Roman" pitchFamily="18"/>
                <a:ea typeface="Microsoft YaHei" pitchFamily="2"/>
                <a:cs typeface="Times New Roman" pitchFamily="18"/>
              </a:rPr>
              <a:t>дифференцированность</a:t>
            </a: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 эмоциональных реакций  ( в форме общего возбуждения)</a:t>
            </a:r>
          </a:p>
          <a:p>
            <a:pPr marL="0" lvl="0" indent="0" algn="just">
              <a:lnSpc>
                <a:spcPct val="90000"/>
              </a:lnSpc>
            </a:pP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 отсутствие избирательности  и  целенаправленности поведения</a:t>
            </a:r>
          </a:p>
          <a:p>
            <a:pPr marL="0" lvl="0" indent="0" algn="just">
              <a:lnSpc>
                <a:spcPct val="90000"/>
              </a:lnSpc>
            </a:pP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 трудности  формирования социальных навыков</a:t>
            </a:r>
          </a:p>
          <a:p>
            <a:pPr marL="0" lvl="0" indent="0" algn="just" hangingPunct="1">
              <a:lnSpc>
                <a:spcPct val="90000"/>
              </a:lnSpc>
              <a:spcAft>
                <a:spcPts val="1414"/>
              </a:spcAft>
              <a:buNone/>
            </a:pPr>
            <a:endParaRPr lang="ru-RU" dirty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 algn="just" hangingPunct="1">
              <a:lnSpc>
                <a:spcPct val="90000"/>
              </a:lnSpc>
              <a:spcAft>
                <a:spcPts val="1414"/>
              </a:spcAft>
              <a:buNone/>
            </a:pPr>
            <a:r>
              <a:rPr lang="ru-RU" sz="2800" b="1" dirty="0">
                <a:latin typeface="Times New Roman" pitchFamily="18"/>
                <a:ea typeface="Microsoft YaHei" pitchFamily="2"/>
                <a:cs typeface="Times New Roman" pitchFamily="18"/>
              </a:rPr>
              <a:t>	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5280" y="260280"/>
            <a:ext cx="1131120" cy="107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ространственно – временная сре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24000" y="216720"/>
            <a:ext cx="8362079" cy="1078920"/>
          </a:xfrm>
        </p:spPr>
        <p:txBody>
          <a:bodyPr wrap="square" lIns="90000" tIns="45000" rIns="90000" bIns="45000" anchor="t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343080" lvl="0" algn="ctr">
              <a:lnSpc>
                <a:spcPct val="115000"/>
              </a:lnSpc>
              <a:spcBef>
                <a:spcPts val="363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 Пространственно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– временная среда</a:t>
            </a:r>
          </a:p>
        </p:txBody>
      </p:sp>
      <p:sp>
        <p:nvSpPr>
          <p:cNvPr id="3" name="Picture 2"/>
          <p:cNvSpPr/>
          <p:nvPr/>
        </p:nvSpPr>
        <p:spPr>
          <a:xfrm>
            <a:off x="324000" y="115920"/>
            <a:ext cx="1078920" cy="1007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4000" y="216720"/>
            <a:ext cx="1131120" cy="1078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1604880"/>
            <a:ext cx="4037759" cy="452520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4000" y="1416959"/>
            <a:ext cx="4427640" cy="520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220072" y="285293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Сенсорно-обедненная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/>
                <a:cs typeface="Times New Roman" pitchFamily="18"/>
              </a:rPr>
              <a:t>         Пространственно - временная среда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ru-RU" sz="2400" b="1" dirty="0" smtClean="0"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lvl="0" indent="0" algn="ctr">
              <a:buNone/>
            </a:pPr>
            <a:r>
              <a:rPr lang="ru-RU" sz="2400" b="1" dirty="0" smtClean="0">
                <a:latin typeface="Times New Roman" pitchFamily="18"/>
                <a:ea typeface="Microsoft YaHei" pitchFamily="2"/>
                <a:cs typeface="Arial" pitchFamily="2"/>
              </a:rPr>
              <a:t>Устойчивая </a:t>
            </a:r>
            <a:r>
              <a:rPr lang="ru-RU" sz="2400" b="1" dirty="0">
                <a:latin typeface="Times New Roman" pitchFamily="18"/>
                <a:ea typeface="Microsoft YaHei" pitchFamily="2"/>
                <a:cs typeface="Arial" pitchFamily="2"/>
              </a:rPr>
              <a:t>последовательность событий</a:t>
            </a:r>
          </a:p>
          <a:p>
            <a:pPr marL="10800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39552" y="281474"/>
            <a:ext cx="1131120" cy="107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852863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02" y="2810073"/>
            <a:ext cx="416401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0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/>
                <a:cs typeface="Times New Roman" pitchFamily="18"/>
              </a:rPr>
              <a:t>       Пространственно </a:t>
            </a:r>
            <a:r>
              <a:rPr lang="ru-RU" sz="2800" b="1" dirty="0">
                <a:solidFill>
                  <a:prstClr val="black"/>
                </a:solidFill>
                <a:latin typeface="Times New Roman" pitchFamily="18"/>
                <a:cs typeface="Times New Roman" pitchFamily="18"/>
              </a:rPr>
              <a:t>- временная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2400" b="1" dirty="0">
                <a:latin typeface="Times New Roman" pitchFamily="18"/>
                <a:ea typeface="Microsoft YaHei" pitchFamily="2"/>
                <a:cs typeface="Times New Roman" pitchFamily="18"/>
              </a:rPr>
              <a:t>Наличие четких внешних опор</a:t>
            </a:r>
          </a:p>
          <a:p>
            <a:pPr marL="10800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7544" y="313296"/>
            <a:ext cx="1131120" cy="107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2160000"/>
            <a:ext cx="1583640" cy="215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72000" y="2160000"/>
            <a:ext cx="2879640" cy="215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824000" y="2160000"/>
            <a:ext cx="2591640" cy="215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88000" y="2160000"/>
            <a:ext cx="1583640" cy="215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4464000"/>
            <a:ext cx="1583640" cy="215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088000" y="4464000"/>
            <a:ext cx="1439639" cy="215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031999" y="4464000"/>
            <a:ext cx="3023640" cy="215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88000" y="4464000"/>
            <a:ext cx="1583640" cy="2159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32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Эмоциональная среда  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95280" y="272880"/>
            <a:ext cx="8290800" cy="1139040"/>
          </a:xfrm>
        </p:spPr>
        <p:txBody>
          <a:bodyPr wrap="square" lIns="90000" tIns="45000" rIns="90000" bIns="45000" anchor="t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Эмоциональная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среда</a:t>
            </a:r>
            <a:r>
              <a:rPr lang="ru-RU" sz="2800" b="1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  <a:t>  </a:t>
            </a:r>
            <a:r>
              <a:rPr lang="ru-RU" sz="2400" b="1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400" b="1" dirty="0">
                <a:solidFill>
                  <a:srgbClr val="1F497D"/>
                </a:solidFill>
                <a:latin typeface="Times New Roman" pitchFamily="18"/>
                <a:cs typeface="Times New Roman" pitchFamily="18"/>
              </a:rPr>
            </a:br>
            <a:endParaRPr lang="ru-RU" sz="2400" b="1" dirty="0">
              <a:solidFill>
                <a:srgbClr val="1F497D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457200" y="1454040"/>
            <a:ext cx="8228880" cy="4525200"/>
          </a:xfrm>
        </p:spPr>
        <p:txBody>
          <a:bodyPr wrap="square" lIns="90000" tIns="45000" rIns="90000" bIns="45000" anchor="t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6"/>
                <a:ea typeface="Microsoft YaHei"/>
                <a:cs typeface="Arial"/>
              </a:defRPr>
            </a:lvl9pPr>
          </a:lstStyle>
          <a:p>
            <a:pPr marL="0" lvl="0" indent="0" algn="just" hangingPunct="1">
              <a:lnSpc>
                <a:spcPct val="115000"/>
              </a:lnSpc>
              <a:spcBef>
                <a:spcPts val="638"/>
              </a:spcBef>
              <a:spcAft>
                <a:spcPts val="1412"/>
              </a:spcAft>
              <a:buNone/>
            </a:pP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</a:p>
          <a:p>
            <a:pPr marL="0" lvl="0" indent="0" algn="just" hangingPunct="1">
              <a:lnSpc>
                <a:spcPct val="115000"/>
              </a:lnSpc>
              <a:spcBef>
                <a:spcPts val="638"/>
              </a:spcBef>
              <a:spcAft>
                <a:spcPts val="1412"/>
              </a:spcAft>
              <a:buNone/>
            </a:pPr>
            <a:endParaRPr lang="ru-RU" sz="2400" dirty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 algn="just" hangingPunct="1">
              <a:lnSpc>
                <a:spcPct val="115000"/>
              </a:lnSpc>
              <a:spcBef>
                <a:spcPts val="638"/>
              </a:spcBef>
              <a:spcAft>
                <a:spcPts val="1412"/>
              </a:spcAft>
              <a:buFont typeface="Arial" pitchFamily="32"/>
              <a:buChar char="•"/>
            </a:pP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 взрослый ведет себя эмоционально сдержанно</a:t>
            </a:r>
          </a:p>
          <a:p>
            <a:pPr marL="0" lvl="0" indent="0" algn="just" hangingPunct="1">
              <a:lnSpc>
                <a:spcPct val="115000"/>
              </a:lnSpc>
              <a:spcBef>
                <a:spcPts val="638"/>
              </a:spcBef>
              <a:spcAft>
                <a:spcPts val="1412"/>
              </a:spcAft>
              <a:buFont typeface="Arial" pitchFamily="32"/>
              <a:buChar char="•"/>
            </a:pP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 делает эмоциональный акцент на объектах и событиях для привлечения  к ним  внимания  ребенка</a:t>
            </a:r>
          </a:p>
          <a:p>
            <a:pPr marL="0" lvl="0" indent="0" algn="just" hangingPunct="1">
              <a:lnSpc>
                <a:spcPct val="115000"/>
              </a:lnSpc>
              <a:spcBef>
                <a:spcPts val="638"/>
              </a:spcBef>
              <a:spcAft>
                <a:spcPts val="1412"/>
              </a:spcAft>
              <a:buFont typeface="Arial" pitchFamily="32"/>
              <a:buChar char="•"/>
            </a:pP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 речь </a:t>
            </a:r>
            <a:r>
              <a:rPr lang="ru-RU" sz="2400" dirty="0" smtClean="0">
                <a:latin typeface="Times New Roman" pitchFamily="18"/>
                <a:ea typeface="Microsoft YaHei" pitchFamily="2"/>
                <a:cs typeface="Times New Roman" pitchFamily="18"/>
              </a:rPr>
              <a:t>взрослого должна быть короткой</a:t>
            </a:r>
            <a:endParaRPr lang="ru-RU" sz="2400" dirty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 algn="just" hangingPunct="1">
              <a:lnSpc>
                <a:spcPct val="115000"/>
              </a:lnSpc>
              <a:spcBef>
                <a:spcPts val="638"/>
              </a:spcBef>
              <a:spcAft>
                <a:spcPts val="1412"/>
              </a:spcAft>
              <a:buNone/>
            </a:pPr>
            <a:endParaRPr lang="ru-RU" sz="2400" dirty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 algn="just" hangingPunct="1">
              <a:lnSpc>
                <a:spcPct val="115000"/>
              </a:lnSpc>
              <a:spcBef>
                <a:spcPts val="638"/>
              </a:spcBef>
              <a:spcAft>
                <a:spcPts val="1412"/>
              </a:spcAft>
              <a:buNone/>
            </a:pPr>
            <a:endParaRPr lang="ru-RU" sz="2000" dirty="0"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5280" y="260280"/>
            <a:ext cx="1131120" cy="107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Смысловая среда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hangingPunct="1">
              <a:lnSpc>
                <a:spcPct val="90000"/>
              </a:lnSpc>
              <a:spcBef>
                <a:spcPts val="638"/>
              </a:spcBef>
              <a:spcAft>
                <a:spcPts val="1412"/>
              </a:spcAft>
              <a:buNone/>
            </a:pPr>
            <a:endParaRPr lang="ru-RU" sz="2400" dirty="0" smtClean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 algn="just" hangingPunct="1">
              <a:lnSpc>
                <a:spcPct val="90000"/>
              </a:lnSpc>
              <a:spcBef>
                <a:spcPts val="638"/>
              </a:spcBef>
              <a:spcAft>
                <a:spcPts val="1412"/>
              </a:spcAft>
              <a:buFont typeface="Arial" pitchFamily="32"/>
              <a:buChar char="•"/>
            </a:pPr>
            <a:endParaRPr lang="ru-RU" sz="2400" dirty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lvl="0" indent="0" algn="just" hangingPunct="1">
              <a:lnSpc>
                <a:spcPct val="90000"/>
              </a:lnSpc>
              <a:spcBef>
                <a:spcPts val="638"/>
              </a:spcBef>
              <a:spcAft>
                <a:spcPts val="1412"/>
              </a:spcAft>
              <a:buFont typeface="Arial" pitchFamily="32"/>
              <a:buChar char="•"/>
            </a:pPr>
            <a:r>
              <a:rPr lang="ru-RU" sz="2400" dirty="0" smtClean="0">
                <a:latin typeface="Times New Roman" pitchFamily="18"/>
                <a:ea typeface="Microsoft YaHei" pitchFamily="2"/>
                <a:cs typeface="Times New Roman" pitchFamily="18"/>
              </a:rPr>
              <a:t> осваиваются </a:t>
            </a: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предметные действия</a:t>
            </a:r>
          </a:p>
          <a:p>
            <a:pPr marL="0" lvl="0" indent="0" algn="just" hangingPunct="1">
              <a:lnSpc>
                <a:spcPct val="90000"/>
              </a:lnSpc>
              <a:spcBef>
                <a:spcPts val="638"/>
              </a:spcBef>
              <a:spcAft>
                <a:spcPts val="1412"/>
              </a:spcAft>
              <a:buFont typeface="Arial" pitchFamily="32"/>
              <a:buChar char="•"/>
            </a:pPr>
            <a:r>
              <a:rPr lang="ru-RU" sz="2400" dirty="0">
                <a:latin typeface="Times New Roman" pitchFamily="18"/>
                <a:ea typeface="Microsoft YaHei" pitchFamily="2"/>
                <a:cs typeface="Times New Roman" pitchFamily="18"/>
              </a:rPr>
              <a:t> изучаются  функциональные  свойства  предметов</a:t>
            </a:r>
          </a:p>
          <a:p>
            <a:pPr marL="0" lvl="0" indent="0" algn="just" hangingPunct="1">
              <a:lnSpc>
                <a:spcPct val="90000"/>
              </a:lnSpc>
              <a:spcBef>
                <a:spcPts val="638"/>
              </a:spcBef>
              <a:spcAft>
                <a:spcPts val="1412"/>
              </a:spcAft>
              <a:buFont typeface="Arial" pitchFamily="32"/>
              <a:buChar char="•"/>
            </a:pPr>
            <a:r>
              <a:rPr lang="ru-RU" sz="2400" dirty="0" smtClean="0">
                <a:latin typeface="Times New Roman" pitchFamily="18"/>
                <a:ea typeface="Microsoft YaHei" pitchFamily="2"/>
                <a:cs typeface="Times New Roman" pitchFamily="18"/>
              </a:rPr>
              <a:t> осваиваются предметные игры </a:t>
            </a:r>
            <a:endParaRPr lang="ru-RU" sz="2400" dirty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10800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7544" y="292416"/>
            <a:ext cx="1131120" cy="107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3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бычный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206</Words>
  <Application>Microsoft Office PowerPoint</Application>
  <PresentationFormat>Экран (4:3)</PresentationFormat>
  <Paragraphs>61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Обычный</vt:lpstr>
      <vt:lpstr>Обычный 1</vt:lpstr>
      <vt:lpstr>Обычный 2</vt:lpstr>
      <vt:lpstr>Обычный 3</vt:lpstr>
      <vt:lpstr>Департамент образования и науки Курганской области  ГБУ «Центр помощи детям»      Совместная деятельность взрослого и ребенка с нарушением в поведении в рамках индивидуальных занятий       </vt:lpstr>
      <vt:lpstr>Группы детей с  нарушением в поведении</vt:lpstr>
      <vt:lpstr>Создание среды Средовый подход</vt:lpstr>
      <vt:lpstr>Группа «полевые дети»</vt:lpstr>
      <vt:lpstr>  Пространственно – временная среда</vt:lpstr>
      <vt:lpstr>         Пространственно - временная среда  </vt:lpstr>
      <vt:lpstr>       Пространственно - временная среда</vt:lpstr>
      <vt:lpstr> Эмоциональная среда   </vt:lpstr>
      <vt:lpstr>Смысловая среда </vt:lpstr>
      <vt:lpstr>Группа «малоактивные дети»</vt:lpstr>
      <vt:lpstr>Группа «стереотипные дети»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и науки Курганской области  ГБУ «Центр помощи детям»      Совместная деятельность взрослого и ребенка с нарушением в поведении в рамках индивидуальных занятий</dc:title>
  <dc:creator>Наталья Павловна</dc:creator>
  <cp:lastModifiedBy>Наталья Павловна</cp:lastModifiedBy>
  <cp:revision>4</cp:revision>
  <dcterms:modified xsi:type="dcterms:W3CDTF">2020-12-14T04:49:30Z</dcterms:modified>
</cp:coreProperties>
</file>