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70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-24340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Общая моторика </a:t>
            </a:r>
            <a:endParaRPr lang="ru-RU" sz="2400" b="1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978164"/>
              </p:ext>
            </p:extLst>
          </p:nvPr>
        </p:nvGraphicFramePr>
        <p:xfrm>
          <a:off x="827584" y="764704"/>
          <a:ext cx="6912768" cy="5857750"/>
        </p:xfrm>
        <a:graphic>
          <a:graphicData uri="http://schemas.openxmlformats.org/drawingml/2006/table">
            <a:tbl>
              <a:tblPr/>
              <a:tblGrid>
                <a:gridCol w="6912768"/>
              </a:tblGrid>
              <a:tr h="31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1.Лёжа на животе поднимает и удерживает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голову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2.Ввертикальном положении удерживает голову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прямо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3.Приподнимается   в положении лежа на животе, опираясь на локти и держа туловище прямо, чтобы лучше рассмотреть интересующий его объект. Становится более подвижным во время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купания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положении сидя держит спину прямо; выполняет плавательные движения, лежа на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животе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Лежа на животе, приподнимается, опираясь на ладошки и переворачивается с живота на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спину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  В положении лежа на спине, приподнимает голову и плечи, чтобы лучше увидеть интересующий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объект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 Пританцовывает, или совершает пружинящие движения, если поддержать его под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мышки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8. Может, не упав, удержать вес тела на коленях и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руках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9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  Может сидеть без посторонней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помощи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10. Поднимается, удерживаясь за предмет и стоит у опоры (мебель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8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11. Может долгое время сидеть ровно (например, во время еды в своем стульчике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Может из положения лежа на полу самостоятельно сесть, не держась за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мебель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7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12. Может удерживать равновесие, стоя на коленях, при этом держа спинку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прямо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Продвигается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ползком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вперёд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7095" marR="17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7449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659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092"/>
            <a:ext cx="8229600" cy="1143000"/>
          </a:xfrm>
        </p:spPr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</a:rPr>
              <a:t>Сенсорное развитие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340614"/>
              </p:ext>
            </p:extLst>
          </p:nvPr>
        </p:nvGraphicFramePr>
        <p:xfrm>
          <a:off x="1115616" y="980728"/>
          <a:ext cx="6624736" cy="5554343"/>
        </p:xfrm>
        <a:graphic>
          <a:graphicData uri="http://schemas.openxmlformats.org/drawingml/2006/table">
            <a:tbl>
              <a:tblPr firstRow="1" firstCol="1" bandRow="1"/>
              <a:tblGrid>
                <a:gridCol w="6624736"/>
              </a:tblGrid>
              <a:tr h="504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Следит глазами за ярким источником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Прислушивается к голосу взрослого к звуку игрушки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5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Длительное сосредоточение: смотрит на предмет и лицо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взрослого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Поворачивает голову в сторону голоса взрослого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Следит взглядом за удаляющимся предметом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4.Может рассматривать предмет в руке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Отличает близких от чужих по внешнему виду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9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Переводит взгляд с объекта на объект. Тянет предмет, данный ему в руки, в рот.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Ищет глазами источник звука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1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На вопрос «где?» ищет и находит взглядом предмет неоднократно называемый, постоянно находящийся в определенном месте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 Следит за упавшей игрушкой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6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 Трогает руками свое отражение в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зеркале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Плясовые движения под плясовую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мелодию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Откликается на собственное имя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1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 Рассматривает свои руки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просьбе «дай» находит среди других знакомые предметы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1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 По словесной инструкции выполняет разученные действия (водит куклу, кормит собачку и т.п.)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18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  Узнает на фотографии знакомого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взрослого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732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</a:rPr>
              <a:t>Сенсорное развитие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182245"/>
              </p:ext>
            </p:extLst>
          </p:nvPr>
        </p:nvGraphicFramePr>
        <p:xfrm>
          <a:off x="971600" y="943834"/>
          <a:ext cx="6624736" cy="5914166"/>
        </p:xfrm>
        <a:graphic>
          <a:graphicData uri="http://schemas.openxmlformats.org/drawingml/2006/table">
            <a:tbl>
              <a:tblPr firstRow="1" firstCol="1" bandRow="1"/>
              <a:tblGrid>
                <a:gridCol w="6624736"/>
              </a:tblGrid>
              <a:tr h="504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Следит глазами за ярким источником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Прислушивается к голосу взрослого к звуку игрушки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54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Длительное сосредоточение: смотрит на предмет и 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лицо </a:t>
                      </a:r>
                      <a:r>
                        <a:rPr lang="ru-RU" sz="140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взрослого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Поворачивает голову в сторону голоса взрослого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Следит взглядом за удаляющимся предметом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4.Может рассматривать предмет в руке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Отличает близких от чужих по внешнему виду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0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Переводит взгляд с объекта на объект. Тянет предмет, данный ему в руки, в рот.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Ищет глазами источник звука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1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На вопрос «где?» ищет и находит взглядом предмет неоднократно называемый, постоянно находящийся в определенном месте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 Следит за упавшей игрушкой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6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 Трогает руками свое отражение в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зеркале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Плясовые движения под плясовую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мелодию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Откликается на собственное имя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1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 Рассматривает свои руки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просьбе «дай» находит среди других знакомые предметы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1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 По словесной инструкции выполняет разученные действия (водит куклу, кормит собачку и т.п.)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  Узнает на фотографии знакомого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взрослого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797" marR="327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10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</a:rPr>
              <a:t>Сенсорное развитие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874912"/>
              </p:ext>
            </p:extLst>
          </p:nvPr>
        </p:nvGraphicFramePr>
        <p:xfrm>
          <a:off x="1403648" y="1052736"/>
          <a:ext cx="5760640" cy="5637723"/>
        </p:xfrm>
        <a:graphic>
          <a:graphicData uri="http://schemas.openxmlformats.org/drawingml/2006/table">
            <a:tbl>
              <a:tblPr firstRow="1" firstCol="1" bandRow="1"/>
              <a:tblGrid>
                <a:gridCol w="5760640"/>
              </a:tblGrid>
              <a:tr h="4945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 Выбирает цвет по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слову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Ориентируется в 3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величинах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692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  Показывает 5 частей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тела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4 частей может составить картинку с изображением одного предметы (яблоко, машинка)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9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 Называет объемные и плоскостные формы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45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 Тактильно подбирает на ощупь пару из ткани (кожа, мех, бархат, фланель)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9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 Строит мост из 3 кубиков по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образцу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53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 Подбирает по образцу разнообразные предметы 4 основных цветов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45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31. Подбирает по образцу геометрические фигуры в разнообразном материале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9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32. Называет 4 основных цвета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3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33. Складывает разрезную картинку (с изображением нескольких предметов, сюжета) по подражанию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3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34. Узнает знакомые места. Издает радостные возгласы или указывает на знакомое здание (магазин, дом)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53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35.  В деятельности использует геометрические фигуры по назначению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53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36. Складывает  сюжетную разрезную картинку  по образцу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530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</a:rPr>
              <a:t>Речевое  развитие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160544"/>
              </p:ext>
            </p:extLst>
          </p:nvPr>
        </p:nvGraphicFramePr>
        <p:xfrm>
          <a:off x="1403648" y="692696"/>
          <a:ext cx="5544616" cy="6120679"/>
        </p:xfrm>
        <a:graphic>
          <a:graphicData uri="http://schemas.openxmlformats.org/drawingml/2006/table">
            <a:tbl>
              <a:tblPr firstRow="1" firstCol="1" bandRow="1"/>
              <a:tblGrid>
                <a:gridCol w="5544616"/>
              </a:tblGrid>
              <a:tr h="5799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Голос громкий, чистый (без хрипоты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Проявляет внимание, когда с ним разговаривает взрослый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2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Имеются гортанные звуки: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э,х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э-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хе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Больше обращает внимание на тихий голос взрослого, чем на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громкий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Произносит гласные звуки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99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Слушает музыку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99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Держит рот закрытым, сглатывает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слюну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Лепечет, обращаясь к человеку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99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Ищет глазами источник звука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7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Может облизать губами или языком поднесенную ложку с кашей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7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 Активный лепет. Произносит отдельные слоги: ба-ба-ба, да-да-да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9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 Говорит МАМА, ПАПА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Откликается на собственное имя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Слушает тиканье часов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93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 Качает головой «да» или «нет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Показывает части лица у куклы и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взрослого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99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 Подражает звукам: МУ, ГА, БИ,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Имитирует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кашель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99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 Понимает слово «нельзя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активной речи 8-12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слов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95" marR="415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974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</a:rPr>
              <a:t>Речевое  развитие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076645"/>
              </p:ext>
            </p:extLst>
          </p:nvPr>
        </p:nvGraphicFramePr>
        <p:xfrm>
          <a:off x="1187624" y="836712"/>
          <a:ext cx="6120680" cy="5358244"/>
        </p:xfrm>
        <a:graphic>
          <a:graphicData uri="http://schemas.openxmlformats.org/drawingml/2006/table">
            <a:tbl>
              <a:tblPr firstRow="1" firstCol="1" bandRow="1"/>
              <a:tblGrid>
                <a:gridCol w="6120680"/>
              </a:tblGrid>
              <a:tr h="5040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 Пытается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петь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Четко произносит гласные А,О, И,У; согласные Б,П,М,Т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 Подпрыгивает при стишках и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считалочках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Ориентируется в комнате: «Покажи, где часы?», «Где окно?, «Где рыбки?»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 Из 2 предметов выбирает тот, который ему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называют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Фраза из 2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слов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24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 Дает предмет говорящему в ответ на его просьбу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24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17. По просьбе говорящего может принести знакомый предмет из другой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комнаты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03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18. Из 4 предметов выбирает тот, который ему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называют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03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19. Из 2 картинок выбирает ту, которую ему называют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67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20. В активной речи 50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слов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Фраза из 3-4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слов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8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21. Различает неречевые звуки (бубен, колокольчик, деревянные ложки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5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 Слушает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сказки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4  картинок выбирает ту, которую ему называют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5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23. Понимает форму множественного числа (где стол, а где столы? Кукла-куклы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?) 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81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24. Различает неречевые звуки (лай собаки, мяуканье кошки и т.д.)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активной речи  более 100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слов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69" marR="39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716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ru-RU" sz="2400" b="1" dirty="0">
                <a:solidFill>
                  <a:prstClr val="black"/>
                </a:solidFill>
              </a:rPr>
              <a:t>Речевое  развитие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117583"/>
              </p:ext>
            </p:extLst>
          </p:nvPr>
        </p:nvGraphicFramePr>
        <p:xfrm>
          <a:off x="1547664" y="908720"/>
          <a:ext cx="5832648" cy="5254197"/>
        </p:xfrm>
        <a:graphic>
          <a:graphicData uri="http://schemas.openxmlformats.org/drawingml/2006/table">
            <a:tbl>
              <a:tblPr firstRow="1" firstCol="1" bandRow="1"/>
              <a:tblGrid>
                <a:gridCol w="5832648"/>
              </a:tblGrid>
              <a:tr h="5040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 Понимает двухступенчатую инструкцию: «Пойди в кухню, принеси чашку», «Возьми платок, вытри </a:t>
                      </a: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нос</a:t>
                      </a:r>
                      <a:r>
                        <a:rPr lang="ru-RU" sz="140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8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  Четко произносит все гласные; согласные:  Т,Д, Н, К,Г,Х,В,Ф, С,З (допустимо смягчение)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32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 Говорит о себе в 1 лице: 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Понимает несложные сюжетные картинки.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32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 В активной речи появляются вопросы: где?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куда?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28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 Использует одно слово для названия сходных предметов. (словом ШАПКА называет кепку, шляпу, фуражку, шапку)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32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 Понимает значение предлогов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«На чем сидишь?»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31. В активной речи более 200 слов.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32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32. Различает слова, близкие по звучанию (стол-стул, усы-уши, ежата-мышата)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82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33. Пользуется в речи оценочными словами: ХОРОШО, ПЛОХО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34. Из 10  картинок выбирает ту, которую ему называют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88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35.  Использует в речи сложные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предложения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Использует предлоги: НА, В, ПОД, ЗА, ИЗ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36. Отгадывает простые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загадки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83" marR="412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59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Общая моторика </a:t>
            </a:r>
            <a:endParaRPr lang="ru-RU" sz="24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449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541472"/>
              </p:ext>
            </p:extLst>
          </p:nvPr>
        </p:nvGraphicFramePr>
        <p:xfrm>
          <a:off x="1115616" y="1484784"/>
          <a:ext cx="6552728" cy="4248472"/>
        </p:xfrm>
        <a:graphic>
          <a:graphicData uri="http://schemas.openxmlformats.org/drawingml/2006/table">
            <a:tbl>
              <a:tblPr/>
              <a:tblGrid>
                <a:gridCol w="6552728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13.Может ходить вдоль или вокруг предметов мебели, держась за них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14.Может толкать вперед свою коляску или коляску с куклой, держась за ручку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15. Бросает мячик из положения сидя любым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способом</a:t>
                      </a: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16.Может склониться в направлении упавшего предмета, поднять его и выпрямиться. Может бросить мяч обеими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руками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17.Может, сидя на полу, самостоятельно встать на четвереньки и подняться на ноги. Удерживает стакан, кружку в 2х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руках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18. Тащит за веревочку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игрушку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19. Поднимает предмет, присев на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корточки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20.Пробегает 5 метров, не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упав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21.Может пройти 5 шагов спиной вперед, не упав при этом, тянет перед лицом предмет по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полу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22.Поднимается по лестнице, держась за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перила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23.  Прыгает с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поддержкой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354" marR="473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61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Общая моторика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191640"/>
              </p:ext>
            </p:extLst>
          </p:nvPr>
        </p:nvGraphicFramePr>
        <p:xfrm>
          <a:off x="1259632" y="1052736"/>
          <a:ext cx="6624736" cy="5473317"/>
        </p:xfrm>
        <a:graphic>
          <a:graphicData uri="http://schemas.openxmlformats.org/drawingml/2006/table">
            <a:tbl>
              <a:tblPr/>
              <a:tblGrid>
                <a:gridCol w="6624736"/>
              </a:tblGrid>
              <a:tr h="4944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25.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Может, присев на корточки, в течение 10 секунд играть, не потеряв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равновесия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9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26. Может, не держась за перила, подняться по лестнице, ставя ногу на следующую ступеньку, подтягивая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вторую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9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27.Может самостоятельно спуститься по лестнице, держась за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перила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2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28.   Поднимается на три перекладины лесенки. Бросает теннисный мячик, подняв руку над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головой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9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29.  Движением снизу вверх забрасывает мяч в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корзину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30.Прыгает на полу обеими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ногами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0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31. Преодолевает расстояние  в 3 метра, приподнявшись на носочки, не задевая пол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пятками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9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32.Не держась за перила, спускается по лестнице, ставя одну и ту же ногу на следующую ступеньку и подтягивая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вторую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5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33.Ребенок стоит на полу, при этом его ступни расположены параллельно и касаются друг друга. Может удерживать равновесие, закрыв на 10 секунд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глаза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34. </a:t>
                      </a: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Спрыгивает с подставки или нижней ступеньки, если взрослый держит его за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ручки 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35Перепрыгивает с разбега через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черту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36. Крутит педали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велосипеда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56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Предметная деятельность. Мелкая моторика.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047328"/>
              </p:ext>
            </p:extLst>
          </p:nvPr>
        </p:nvGraphicFramePr>
        <p:xfrm>
          <a:off x="1403648" y="1484784"/>
          <a:ext cx="6120680" cy="4458967"/>
        </p:xfrm>
        <a:graphic>
          <a:graphicData uri="http://schemas.openxmlformats.org/drawingml/2006/table">
            <a:tbl>
              <a:tblPr firstRow="1" firstCol="1" bandRow="1"/>
              <a:tblGrid>
                <a:gridCol w="6120680"/>
              </a:tblGrid>
              <a:tr h="303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Тянет руки в рот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3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Энергично двигает ручками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71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Лежа на спине, начинает тянуть на себя платок, лежащий рядом, одеяльце, которым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укрыт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3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 Держит в руках палочку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21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Хватает раскачивающуюся игрушку, пытается ее остановить 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8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  Перебирает бусины (шарики) на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шнуре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8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 Играет колокольчиком. Трясет его и разглядывает 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33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 Захват предметов всей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рукой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8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 Следит, когда рисуют на бумаге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8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 Нанизывание крупных колец на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штырь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8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11. Может указывать предмет пальцем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71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12. Может держать карандаш и тыкать им в бумагу, пытаясь рисовать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9034" marR="590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3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Предметная деятельность. Мелкая моторика.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082271"/>
              </p:ext>
            </p:extLst>
          </p:nvPr>
        </p:nvGraphicFramePr>
        <p:xfrm>
          <a:off x="1331640" y="1268760"/>
          <a:ext cx="6336704" cy="5270951"/>
        </p:xfrm>
        <a:graphic>
          <a:graphicData uri="http://schemas.openxmlformats.org/drawingml/2006/table">
            <a:tbl>
              <a:tblPr firstRow="1" firstCol="1" bandRow="1"/>
              <a:tblGrid>
                <a:gridCol w="6336704"/>
              </a:tblGrid>
              <a:tr h="46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 Вкладывает предмет в предназначенное для него отверстие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2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 Рисует прямые линии.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Щипковый захват предметов (3 пальца большой, указательный, средний).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0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 Вкладывает кружочки друг в друга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0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 Вкладывает квадратики  друг в друга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0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17. Осознанно закрывает коробку крышкой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37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18. Переворачивает по одной бумажные страницы книги. Нравится рассматривать книжки со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взрослыми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0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19. Может положить 2 кубика в коробку и закрыть её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20. Вкладывает раздельно кружочки и квадратики в специальные пазы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2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21. Правильно раскладывает фигурки разной формы и вкладывает их в соответствующие пазы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 Пинцетный захват (указательный и большой пальцы)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23. Рисует штришки с закругленными концами во все стороны.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0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24. Нанизывает на шнур шарик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1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Предметная деятельность. Мелкая моторика.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571919"/>
              </p:ext>
            </p:extLst>
          </p:nvPr>
        </p:nvGraphicFramePr>
        <p:xfrm>
          <a:off x="1115616" y="1268760"/>
          <a:ext cx="6624736" cy="5266328"/>
        </p:xfrm>
        <a:graphic>
          <a:graphicData uri="http://schemas.openxmlformats.org/drawingml/2006/table">
            <a:tbl>
              <a:tblPr firstRow="1" firstCol="1" bandRow="1"/>
              <a:tblGrid>
                <a:gridCol w="6624736"/>
              </a:tblGrid>
              <a:tr h="5880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 Конструирование из палочек (по показу взрослого): дорожка, молоточек, стол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8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 Закручивает и откручивает флакон, бутылочку.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8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 Может ножом резать банан, намазывать маслом хлеб.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37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 Выполняет цепочку игровых действий с игрушками (кукла, машина, кровать, мебель, посуда) до 10 минут.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8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 Рисует кисточкой (мазки, штрихи)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97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30.Разрывает бумагу движениями рук в противоположные стороны (к себе и от себя). Имитирует пишущие движения.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8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31. Рисует закругленные линии (солнышко, яблоко)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8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32. Лепит из пластилина (раскатывает палочки, лепит баранки)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8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33. Делает ножницами 2 надреза широкой полосы.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8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34. Самостоятельно собирает и разбирает пирамидку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37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35. Изображает знакомые предметы средствами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изодеятельности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(рисует травку, дом, солнышко)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8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36. Самостоятельно выполняет сюжетные постройки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815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6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Социальное развитие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14405"/>
              </p:ext>
            </p:extLst>
          </p:nvPr>
        </p:nvGraphicFramePr>
        <p:xfrm>
          <a:off x="1547664" y="1268760"/>
          <a:ext cx="5760640" cy="4303162"/>
        </p:xfrm>
        <a:graphic>
          <a:graphicData uri="http://schemas.openxmlformats.org/drawingml/2006/table">
            <a:tbl>
              <a:tblPr firstRow="1" firstCol="1" bandRow="1"/>
              <a:tblGrid>
                <a:gridCol w="5760640"/>
              </a:tblGrid>
              <a:tr h="3691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Успокаивается на руках</a:t>
                      </a: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91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Улыбается</a:t>
                      </a: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3.Узнает в лицо знакомых и взрослых. Оживляется при обращении к 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нему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4.Улыбается, когда с ним разговаривают,  разглядывает свои 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ручки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Тянется, чтобы взяли на руки</a:t>
                      </a: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 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Играет в прятки (игры «ку-ку», «где я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Держит 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ложку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44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Пьет из чашки, которую держит взрослый</a:t>
                      </a: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5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 Плачет, если забрать игрушку</a:t>
                      </a: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Стягивает шапочку с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головы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 Машет рукой, говоря «до свидания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36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11.  Отвечает на простые просьбы («дай мне»)</a:t>
                      </a: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91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12. Самостоятельно кушает ложкой. Жует обычную пищу</a:t>
                      </a:r>
                    </a:p>
                  </a:txBody>
                  <a:tcPr marL="63044" marR="630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117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Социальное развитие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936781"/>
              </p:ext>
            </p:extLst>
          </p:nvPr>
        </p:nvGraphicFramePr>
        <p:xfrm>
          <a:off x="1331640" y="908720"/>
          <a:ext cx="6552728" cy="5688632"/>
        </p:xfrm>
        <a:graphic>
          <a:graphicData uri="http://schemas.openxmlformats.org/drawingml/2006/table">
            <a:tbl>
              <a:tblPr firstRow="1" firstCol="1" bandRow="1"/>
              <a:tblGrid>
                <a:gridCol w="6552728"/>
              </a:tblGrid>
              <a:tr h="255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13.Помогает при одевании, просовывая руку в рукав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5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 Надевает шапочку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5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15. Пытается повернуть дверную ручку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5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16. Хорошо пьёт из наполовину наполненной чашки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1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17. Может снять туфли и носки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Ложкой съедает часть содержимого тарелки (может испачкаться)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8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18. Умеет по назначению пользоваться ложкой, вилкой, носовым платком, расчёской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8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19.  Просится на горшок, контролирует стул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Поверхностно вытирает руки полотенцем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19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20. Самостоятельно пользуется ложкой, не проливая пищу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Снимет расстегнутую куртку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8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21. За столом просит что-либо, правильно называя предмет («Дай мне…»)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Съедает содержимое тарелки ложкой, испачкавшись совсем чуть- чуть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016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 Умеет частично раздеваться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Выбрасывает мусор в мусорное ведро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6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23.Самостоятельно открывает дверь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Надевает сапоги, туфли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8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24. Моет и вытирает руки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Пробует утешить, если кто-то печален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52" marR="653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Социальное развитие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486894"/>
              </p:ext>
            </p:extLst>
          </p:nvPr>
        </p:nvGraphicFramePr>
        <p:xfrm>
          <a:off x="971600" y="692696"/>
          <a:ext cx="6984776" cy="6298770"/>
        </p:xfrm>
        <a:graphic>
          <a:graphicData uri="http://schemas.openxmlformats.org/drawingml/2006/table">
            <a:tbl>
              <a:tblPr firstRow="1" firstCol="1" bandRow="1"/>
              <a:tblGrid>
                <a:gridCol w="6984776"/>
              </a:tblGrid>
              <a:tr h="5040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Чистит зубы с помощью взрослого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Переживает, если мама уходит или отказывает ему в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общении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7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 С удовольствием выполняет поручения.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Надевает маечку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26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Может определить, обозначить (мимикой, жестом, взглядом) или назвать своё состояние: «мне больно», «хочу спать», «хочу…» и т. д.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 расстегивает большие пуговицы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08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28.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Насторожен с незнакомыми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людьми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7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Остается сухим, во время обеденного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сна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Придерживается правил игры: «Один раз Я, один раз ТЫ»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26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Проявляет самостоятельность «Я сам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Проявляет активность и эмоциональную открытость в общении с взрослыми и другими детьми, интересуется их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действиями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7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Старается угодить взрослым, ждет одобрения и похвалы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течении дня, как правило, сух и чист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26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 общественных местах может проявлять эмоциональную сдержанность: слушается родителей, не плачет и т.п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 одевает брюки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7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Начинает понимать юмор (смеется, недоумевает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Как правило, сухой ночью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47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Радуется музыке, пению, чтению, иллюстрациям, танцам, играм и т.д.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5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 Понимает состояния других людей: мама устала, сестренке больно, 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26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36.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Полностью одевается, под руководством 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22" marR="52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382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2202</Words>
  <Application>Microsoft Office PowerPoint</Application>
  <PresentationFormat>Экран (4:3)</PresentationFormat>
  <Paragraphs>247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Общая моторика </vt:lpstr>
      <vt:lpstr>Общая моторика </vt:lpstr>
      <vt:lpstr>Общая моторика </vt:lpstr>
      <vt:lpstr>Предметная деятельность. Мелкая моторика.</vt:lpstr>
      <vt:lpstr>Предметная деятельность. Мелкая моторика.</vt:lpstr>
      <vt:lpstr>Предметная деятельность. Мелкая моторика.</vt:lpstr>
      <vt:lpstr>Социальное развитие</vt:lpstr>
      <vt:lpstr>Социальное развитие</vt:lpstr>
      <vt:lpstr>Социальное развитие</vt:lpstr>
      <vt:lpstr>Сенсорное развитие</vt:lpstr>
      <vt:lpstr>Сенсорное развитие</vt:lpstr>
      <vt:lpstr>Сенсорное развитие</vt:lpstr>
      <vt:lpstr>Речевое  развитие</vt:lpstr>
      <vt:lpstr>Речевое  развитие</vt:lpstr>
      <vt:lpstr>Речевое  развитие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Общая моторика</dc:title>
  <dc:creator>Наталья Павловна</dc:creator>
  <cp:lastModifiedBy>user</cp:lastModifiedBy>
  <cp:revision>10</cp:revision>
  <dcterms:created xsi:type="dcterms:W3CDTF">2019-02-13T04:45:12Z</dcterms:created>
  <dcterms:modified xsi:type="dcterms:W3CDTF">2019-02-18T09:32:15Z</dcterms:modified>
</cp:coreProperties>
</file>