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308" r:id="rId3"/>
    <p:sldId id="309" r:id="rId4"/>
    <p:sldId id="310" r:id="rId5"/>
    <p:sldId id="311" r:id="rId6"/>
    <p:sldId id="312" r:id="rId7"/>
    <p:sldId id="306" r:id="rId8"/>
    <p:sldId id="279" r:id="rId9"/>
    <p:sldId id="280" r:id="rId10"/>
    <p:sldId id="281" r:id="rId11"/>
    <p:sldId id="29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08" autoAdjust="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9BDE-7FD9-4A8B-AA55-1B1AF0899A1C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7195F-2849-449C-BB2D-6D483523F6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338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7195F-2849-449C-BB2D-6D483523F61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1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847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81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88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575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805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19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075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551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734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63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172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Тьютор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ассистент в дошкольной образовательной организации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572008"/>
            <a:ext cx="6400800" cy="192882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– логопед, 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зав. Центром ранней комплексной помощи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Н.П. Федорова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97705"/>
            <a:ext cx="1371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357166"/>
            <a:ext cx="62245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Занятие\IMG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85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Новая папка (2)\Pecs-zadaniy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26313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Autofit/>
          </a:bodyPr>
          <a:lstStyle/>
          <a:p>
            <a:r>
              <a:rPr lang="ru-RU" sz="6600" dirty="0">
                <a:solidFill>
                  <a:schemeClr val="tx2"/>
                </a:solidFill>
              </a:rPr>
              <a:t/>
            </a:r>
            <a:br>
              <a:rPr lang="ru-RU" sz="6600" dirty="0">
                <a:solidFill>
                  <a:schemeClr val="tx2"/>
                </a:solidFill>
              </a:rPr>
            </a:br>
            <a:r>
              <a:rPr lang="ru-RU" sz="6600" dirty="0" smtClean="0">
                <a:solidFill>
                  <a:schemeClr val="tx2"/>
                </a:solidFill>
              </a:rPr>
              <a:t/>
            </a:r>
            <a:br>
              <a:rPr lang="ru-RU" sz="6600" dirty="0" smtClean="0">
                <a:solidFill>
                  <a:schemeClr val="tx2"/>
                </a:solidFill>
              </a:rPr>
            </a:br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Выявление детей с ОВЗ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000" dirty="0">
                <a:latin typeface="Arial" pitchFamily="34" charset="0"/>
                <a:cs typeface="Arial" pitchFamily="34" charset="0"/>
              </a:rPr>
              <a:t>Медицинское заключение</a:t>
            </a:r>
          </a:p>
          <a:p>
            <a:r>
              <a:rPr lang="ru-RU" sz="3000" dirty="0">
                <a:latin typeface="Arial" pitchFamily="34" charset="0"/>
                <a:cs typeface="Arial" pitchFamily="34" charset="0"/>
              </a:rPr>
              <a:t>Обследование ПМПК с рекомендациями</a:t>
            </a:r>
          </a:p>
          <a:p>
            <a:r>
              <a:rPr lang="ru-RU" sz="3000" dirty="0" err="1">
                <a:latin typeface="Arial" pitchFamily="34" charset="0"/>
                <a:cs typeface="Arial" pitchFamily="34" charset="0"/>
              </a:rPr>
              <a:t>ПМПк</a:t>
            </a:r>
            <a:endParaRPr lang="ru-RU" sz="3000" dirty="0">
              <a:latin typeface="Arial" pitchFamily="34" charset="0"/>
              <a:cs typeface="Arial" pitchFamily="34" charset="0"/>
            </a:endParaRPr>
          </a:p>
          <a:p>
            <a:r>
              <a:rPr lang="ru-RU" sz="3000" dirty="0">
                <a:latin typeface="Arial" pitchFamily="34" charset="0"/>
                <a:cs typeface="Arial" pitchFamily="34" charset="0"/>
              </a:rPr>
              <a:t>Составление программы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коррекционной </a:t>
            </a:r>
            <a:r>
              <a:rPr lang="ru-RU" sz="3000" dirty="0">
                <a:latin typeface="Arial" pitchFamily="34" charset="0"/>
                <a:cs typeface="Arial" pitchFamily="34" charset="0"/>
              </a:rPr>
              <a:t>работы</a:t>
            </a:r>
          </a:p>
          <a:p>
            <a:r>
              <a:rPr lang="ru-RU" sz="3000" dirty="0">
                <a:latin typeface="Arial" pitchFamily="34" charset="0"/>
                <a:cs typeface="Arial" pitchFamily="34" charset="0"/>
              </a:rPr>
              <a:t>Взаимодействие с другими учреждениями, кадровые вопросы. Методическая поддержка</a:t>
            </a:r>
          </a:p>
          <a:p>
            <a:r>
              <a:rPr lang="ru-RU" sz="3000" dirty="0">
                <a:latin typeface="Arial" pitchFamily="34" charset="0"/>
                <a:cs typeface="Arial" pitchFamily="34" charset="0"/>
              </a:rPr>
              <a:t>Материально-техническое  обеспечение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6318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Специальные условия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Специальные условия – это условия обучения, воспитания и развития таких обучающихся, включающие в себя использование специальных образовательных программ и методов обучения и воспитания, специальных учеников,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161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3685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Федеральные документы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ФЗ от 29.12.2012 г. № 273-ФЗ «Об образовании в РФ» </a:t>
            </a:r>
            <a:r>
              <a:rPr lang="ru-RU" sz="2900" smtClean="0">
                <a:latin typeface="Arial" pitchFamily="34" charset="0"/>
                <a:cs typeface="Arial" pitchFamily="34" charset="0"/>
              </a:rPr>
              <a:t>(ст.42, 79)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9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17.10.2013 г. №1155 </a:t>
            </a:r>
          </a:p>
          <a:p>
            <a:pPr algn="just">
              <a:buNone/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« Об утверждении федерального государственного образовательного стандарта дошкольного образования» </a:t>
            </a:r>
          </a:p>
          <a:p>
            <a:pPr algn="just"/>
            <a:r>
              <a:rPr lang="ru-RU" sz="29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30.08.2013 г. №1014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 (в ред. Приказ </a:t>
            </a:r>
            <a:r>
              <a:rPr lang="ru-RU" sz="29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РФ от 21.01.2019 №32)</a:t>
            </a:r>
          </a:p>
          <a:p>
            <a:pPr algn="just"/>
            <a:r>
              <a:rPr lang="ru-RU" sz="29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20.09.2013 г. №1082 «Об утверждении положения о </a:t>
            </a:r>
            <a:r>
              <a:rPr lang="ru-RU" sz="2900" dirty="0" err="1" smtClean="0">
                <a:latin typeface="Arial" pitchFamily="34" charset="0"/>
                <a:cs typeface="Arial" pitchFamily="34" charset="0"/>
              </a:rPr>
              <a:t>психолого-медико-педагогической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комиссии»</a:t>
            </a:r>
          </a:p>
          <a:p>
            <a:pPr algn="just"/>
            <a:r>
              <a:rPr lang="ru-RU" sz="2900" dirty="0" smtClean="0">
                <a:latin typeface="Arial" pitchFamily="34" charset="0"/>
                <a:cs typeface="Arial" pitchFamily="34" charset="0"/>
              </a:rPr>
              <a:t>Распоряжение </a:t>
            </a:r>
            <a:r>
              <a:rPr lang="ru-RU" sz="29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России от 9.09.2019 г. №Р-93 «Об утверждении примерного Положения о психолого-педагогическом консилиуме образовательной организации»</a:t>
            </a:r>
          </a:p>
          <a:p>
            <a:pPr algn="just"/>
            <a:r>
              <a:rPr lang="ru-RU" sz="29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29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России от 20.02.2019 г. №ТС-551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07 «О сопровождении образования обучающихся с ОВЗ и инвалидностью»</a:t>
            </a: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161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Федеральные документы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Министерства труда и социальной защиты РФ от 12.04.2017г. №351н об утверждении профессионального стандарта «Ассистент (помощник) по оказанию технической помощи инвалидам и лицам с ОВЗ»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Минздравсоцразвития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РФ от 26.08.2010 г. №761н «Об утверждении Единого квалификационного справочника должностей….(6.10.2010 г.№18638). Постановление Правительства РФ от 8.08.2013 г. №678 «Об утверждении номенклатуры должностей педагогических работников организаций, осуществляющих образовательную деятельность…»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Приказом Минтруда России от 10.01.2017 г. №10н утвержден профессиональный стандарт «Специалист в области воспитания»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161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Деятельность ассистента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оказание помощи в одевании, раздевании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оказание помощи при использовании столовой посудой и приборами, в соблюдении личной гигиены во время принятия пищи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оказание помощи в использовании технических средств реабилитации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уведомление родителей (ЗП) о случившейся непредвиденной ситуации и ее последствиях для жизни и здоровья лица с ОВЗ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тьютора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помощь ребенку сориентироваться в пространстве на плоскости, схема в организации рабочего пространства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в последовательности выполняемых действий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повтор инструкции педагога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структурированность деятельности (организация стереотипов)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разработка и подбор методических средств (визуальной поддержки, 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альтернативной коммуникации)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развитие способности адекватно оценивать смысл происходящего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161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Развитие умения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фиксировать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внимание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учебном материале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выполнять инструкции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1. Указательный жест (альтернативная коммуникация, </a:t>
            </a:r>
            <a:r>
              <a:rPr lang="ru-RU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навык </a:t>
            </a:r>
            <a:r>
              <a:rPr lang="ru-RU" sz="3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предъучебной</a:t>
            </a:r>
            <a:r>
              <a:rPr lang="ru-RU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деятельности)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2. Картинки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с инструкциями (учебный материал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). Покажи-дай-убери </a:t>
            </a:r>
          </a:p>
          <a:p>
            <a:pPr marL="0" indent="0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(начинать с 2 картинок)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161" y="285728"/>
            <a:ext cx="1173004" cy="111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77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Занятие\IMG_19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28800" y="-1899592"/>
            <a:ext cx="15240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085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462</Words>
  <Application>Microsoft Office PowerPoint</Application>
  <PresentationFormat>Экран (4:3)</PresentationFormat>
  <Paragraphs>47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Тьютор и ассистент в дошкольной образовательной организации</vt:lpstr>
      <vt:lpstr>Выявление детей с ОВЗ</vt:lpstr>
      <vt:lpstr>Специальные условия </vt:lpstr>
      <vt:lpstr>Федеральные документы</vt:lpstr>
      <vt:lpstr>Федеральные документы</vt:lpstr>
      <vt:lpstr>Деятельность ассистента  </vt:lpstr>
      <vt:lpstr>Деятельность тьютора </vt:lpstr>
      <vt:lpstr>Развитие умения фиксировать  внимание на учебном материале  и выполнять инструкции педагога</vt:lpstr>
      <vt:lpstr>  </vt:lpstr>
      <vt:lpstr>Слайд 10</vt:lpstr>
      <vt:lpstr>Слайд 11</vt:lpstr>
      <vt:lpstr>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школьному обучению детей  с расстройствами аутистического спектра.</dc:title>
  <dc:creator>user</dc:creator>
  <cp:lastModifiedBy>цпд</cp:lastModifiedBy>
  <cp:revision>45</cp:revision>
  <dcterms:modified xsi:type="dcterms:W3CDTF">2022-04-28T09:08:33Z</dcterms:modified>
</cp:coreProperties>
</file>