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Тьюторское</a:t>
            </a:r>
            <a:r>
              <a:rPr lang="ru-RU" dirty="0" smtClean="0">
                <a:solidFill>
                  <a:schemeClr val="tx1"/>
                </a:solidFill>
              </a:rPr>
              <a:t> сопровождение обучающегося  с РАС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Федорова Н.П., учитель-логопед, 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з</a:t>
            </a:r>
            <a:r>
              <a:rPr lang="ru-RU" sz="1600" dirty="0" smtClean="0">
                <a:solidFill>
                  <a:schemeClr val="tx1"/>
                </a:solidFill>
              </a:rPr>
              <a:t>аведующий  </a:t>
            </a:r>
            <a:r>
              <a:rPr lang="ru-RU" sz="1600" dirty="0">
                <a:solidFill>
                  <a:schemeClr val="tx1"/>
                </a:solidFill>
              </a:rPr>
              <a:t>Ц</a:t>
            </a:r>
            <a:r>
              <a:rPr lang="ru-RU" sz="1600" dirty="0" smtClean="0">
                <a:solidFill>
                  <a:schemeClr val="tx1"/>
                </a:solidFill>
              </a:rPr>
              <a:t>ентром ранней комплексной помощи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ГБУ «Центр помощи детям</a:t>
            </a:r>
            <a:r>
              <a:rPr lang="ru-RU" sz="1200" dirty="0" smtClean="0">
                <a:solidFill>
                  <a:schemeClr val="tx1"/>
                </a:solidFill>
              </a:rPr>
              <a:t>»  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556792"/>
            <a:ext cx="8352928" cy="456937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Заключение школьного консилиума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(согласно документам, школа должна участвовать в определении </a:t>
            </a:r>
            <a:r>
              <a:rPr lang="ru-RU" sz="1800" dirty="0" err="1" smtClean="0">
                <a:solidFill>
                  <a:schemeClr val="tx1"/>
                </a:solidFill>
              </a:rPr>
              <a:t>спецусловий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Приказ директора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(Ст.28 п.4 ФЗ «Об образовании – директор формирует штатное расписание. Необходима добрая воля школы и директора)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Введение единицы </a:t>
            </a:r>
            <a:r>
              <a:rPr lang="ru-RU" dirty="0" err="1" smtClean="0"/>
              <a:t>тьютора</a:t>
            </a:r>
            <a:r>
              <a:rPr lang="ru-RU" dirty="0" smtClean="0"/>
              <a:t> в штатное расписание, либо обязанности </a:t>
            </a:r>
            <a:r>
              <a:rPr lang="ru-RU" dirty="0" err="1" smtClean="0"/>
              <a:t>тьютора</a:t>
            </a:r>
            <a:r>
              <a:rPr lang="ru-RU" dirty="0" smtClean="0"/>
              <a:t> выполняет человек с соответствующей квалификацией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(необходимо, чтобы у школы были средства это оплачивать)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Второй путь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98686" y="2334486"/>
            <a:ext cx="484632" cy="518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70183" y="371703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5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Привлечение </a:t>
            </a:r>
            <a:r>
              <a:rPr lang="ru-RU" dirty="0" err="1" smtClean="0"/>
              <a:t>тьютора</a:t>
            </a:r>
            <a:r>
              <a:rPr lang="ru-RU" dirty="0" smtClean="0"/>
              <a:t> со стороны: оплачиваемый сотрудник или волонтер</a:t>
            </a:r>
          </a:p>
          <a:p>
            <a:pPr marL="0" indent="0">
              <a:buNone/>
            </a:pPr>
            <a:r>
              <a:rPr lang="ru-RU" dirty="0" smtClean="0"/>
              <a:t>Заключение трехстороннего договора</a:t>
            </a:r>
          </a:p>
          <a:p>
            <a:pPr marL="0" indent="0">
              <a:buNone/>
            </a:pPr>
            <a:r>
              <a:rPr lang="ru-RU" dirty="0" smtClean="0"/>
              <a:t>Школа-родитель-</a:t>
            </a:r>
            <a:r>
              <a:rPr lang="ru-RU" dirty="0" err="1" smtClean="0"/>
              <a:t>тьютор</a:t>
            </a:r>
            <a:r>
              <a:rPr lang="ru-RU" dirty="0" smtClean="0"/>
              <a:t> или школа-НКО-</a:t>
            </a:r>
            <a:r>
              <a:rPr lang="ru-RU" dirty="0" err="1" smtClean="0"/>
              <a:t>тьютор</a:t>
            </a:r>
            <a:r>
              <a:rPr lang="ru-RU" dirty="0" smtClean="0"/>
              <a:t>, он может быть волонтерский или договор возмездного оказания услуг </a:t>
            </a:r>
          </a:p>
          <a:p>
            <a:pPr marL="0" indent="0">
              <a:buNone/>
            </a:pPr>
            <a:r>
              <a:rPr lang="ru-RU" dirty="0" smtClean="0"/>
              <a:t>Деньги на возмездное оказание услуг придется или платить самому или искать благотворительные пожертвования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Третий путь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Родитель – </a:t>
            </a:r>
            <a:r>
              <a:rPr lang="ru-RU" dirty="0" err="1" smtClean="0">
                <a:solidFill>
                  <a:schemeClr val="tx1"/>
                </a:solidFill>
              </a:rPr>
              <a:t>тьютор</a:t>
            </a:r>
            <a:r>
              <a:rPr lang="ru-RU" dirty="0" smtClean="0">
                <a:solidFill>
                  <a:schemeClr val="tx1"/>
                </a:solidFill>
              </a:rPr>
              <a:t>???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6656" y="1628800"/>
            <a:ext cx="3822192" cy="5760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77332" y="2399184"/>
            <a:ext cx="3820055" cy="37269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Экономит деньги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Выход в ситуации, когда сопровождение не дают и «выпихивают на домашнее обучение»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Родитель знает своего ребенка, часто менее консервативен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8200" y="1628801"/>
            <a:ext cx="3822192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399184"/>
            <a:ext cx="3822192" cy="372697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Теряет возможность использовать это  время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Сложно разорвать связь: «мама-папа-ребенок» даже на время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Генерализация навыков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Осложняются отношения с педагогами: воспринимают родителя не как партнера по образовательному процессу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Нет необходимой квалификации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Нет мотивации расти профессионально – работать с другими детьми, т.е. тактический проигрыш </a:t>
            </a:r>
            <a:endParaRPr lang="ru-RU" sz="1800" dirty="0"/>
          </a:p>
        </p:txBody>
      </p:sp>
      <p:sp>
        <p:nvSpPr>
          <p:cNvPr id="10" name="Плюс 9"/>
          <p:cNvSpPr/>
          <p:nvPr/>
        </p:nvSpPr>
        <p:spPr>
          <a:xfrm>
            <a:off x="1966722" y="148478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6145469" y="1484784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ЕКИС: единый квалификационный справочник должностей руководителей, специалистов и служащих, раздел «Квалификационные характеристики должностей работников образования». Приказ Министерства здравоохранения и социального развития РФ от 02.08ю10 №761н (первый документ в России, узаконивший </a:t>
            </a:r>
            <a:r>
              <a:rPr lang="ru-RU" sz="2000" dirty="0" err="1" smtClean="0"/>
              <a:t>тьюторство</a:t>
            </a:r>
            <a:r>
              <a:rPr lang="ru-RU" sz="2000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Приказ </a:t>
            </a:r>
            <a:r>
              <a:rPr lang="ru-RU" sz="2000" dirty="0"/>
              <a:t>М</a:t>
            </a:r>
            <a:r>
              <a:rPr lang="ru-RU" sz="2000" dirty="0" smtClean="0"/>
              <a:t>инистерства образования №1014 от 30.08.2013г.  </a:t>
            </a:r>
          </a:p>
          <a:p>
            <a:pPr marL="0" indent="0" algn="just">
              <a:buNone/>
            </a:pPr>
            <a:r>
              <a:rPr lang="ru-RU" sz="2000" dirty="0" smtClean="0"/>
              <a:t>( для дошкольников). Предоставление услуг ассистента (помощника). </a:t>
            </a:r>
            <a:r>
              <a:rPr lang="ru-RU" sz="2000" u="sng" dirty="0" err="1" smtClean="0"/>
              <a:t>Тьютора</a:t>
            </a:r>
            <a:r>
              <a:rPr lang="ru-RU" sz="2000" u="sng" dirty="0" smtClean="0"/>
              <a:t> нет среди </a:t>
            </a:r>
            <a:r>
              <a:rPr lang="ru-RU" sz="2000" u="sng" dirty="0" err="1" smtClean="0"/>
              <a:t>спецусловий</a:t>
            </a:r>
            <a:r>
              <a:rPr lang="ru-RU" sz="2000" u="sng" dirty="0" smtClean="0"/>
              <a:t>!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Приказ Министерства образования №1015 от 30.08.2013г. </a:t>
            </a:r>
            <a:r>
              <a:rPr lang="ru-RU" sz="2000" u="sng" dirty="0" smtClean="0"/>
              <a:t> (</a:t>
            </a:r>
            <a:r>
              <a:rPr lang="ru-RU" sz="2000" dirty="0" smtClean="0"/>
              <a:t>для школ). </a:t>
            </a:r>
            <a:r>
              <a:rPr lang="ru-RU" sz="2000" dirty="0" err="1" smtClean="0"/>
              <a:t>Тьютор</a:t>
            </a:r>
            <a:r>
              <a:rPr lang="ru-RU" sz="2000" dirty="0" smtClean="0"/>
              <a:t>, ассистент (помощник) на количество детей с ОВЗ от 1 до 6.  </a:t>
            </a:r>
            <a:r>
              <a:rPr lang="ru-RU" sz="2000" dirty="0" err="1" smtClean="0"/>
              <a:t>Спецсопровождение</a:t>
            </a:r>
            <a:r>
              <a:rPr lang="ru-RU" sz="2000" dirty="0" smtClean="0"/>
              <a:t> воспитатель (</a:t>
            </a:r>
            <a:r>
              <a:rPr lang="ru-RU" sz="2000" dirty="0" err="1" smtClean="0"/>
              <a:t>тьютор</a:t>
            </a:r>
            <a:r>
              <a:rPr lang="ru-RU" sz="2000" dirty="0" smtClean="0"/>
              <a:t>) от полугода до года на период адаптации (интеллектуальное развитие сопоставимо с ЗПР)</a:t>
            </a:r>
          </a:p>
          <a:p>
            <a:pPr marL="0" indent="0" algn="just">
              <a:buNone/>
            </a:pPr>
            <a:r>
              <a:rPr lang="ru-RU" sz="2000" u="sng" dirty="0" smtClean="0"/>
              <a:t>!!!</a:t>
            </a:r>
            <a:r>
              <a:rPr lang="ru-RU" sz="2000" dirty="0" smtClean="0"/>
              <a:t> Среди перечня специальных условий </a:t>
            </a:r>
            <a:r>
              <a:rPr lang="ru-RU" sz="2000" dirty="0" err="1" smtClean="0"/>
              <a:t>тьютора</a:t>
            </a:r>
            <a:r>
              <a:rPr lang="ru-RU" sz="2000" dirty="0" smtClean="0"/>
              <a:t> в Законе об образовании не найдем</a:t>
            </a:r>
            <a:endParaRPr lang="ru-RU" sz="2000" u="sng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ru-RU" sz="2000" u="sng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ru-RU" sz="20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Нормативные документы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Сопровождение в образовательном процессе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Ассистент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Социальная услуга, техническая помощь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Нет в ЕКИС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 smtClean="0"/>
              <a:t>Тьютор</a:t>
            </a:r>
            <a:r>
              <a:rPr lang="ru-RU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Педагогическая услуга, сопровождение в образовательном процессе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Внесен ЕКИС, есть нормативная база и механизм, НО разное понимание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7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Выстраивает взаимоотношения с ребенком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Внимательно следит за его состоянием и помогает разрешать сложные ситуации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Направляет деятельность ребенка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Использует возможности и ресурсы ребенка для эффективного обучения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Создает обучающие ситуации для развития коммуникации и социализации </a:t>
            </a:r>
          </a:p>
          <a:p>
            <a:pPr marL="0" indent="0" algn="ctr">
              <a:buNone/>
            </a:pPr>
            <a:r>
              <a:rPr lang="ru-RU" dirty="0" err="1"/>
              <a:t>Тьютор</a:t>
            </a:r>
            <a:r>
              <a:rPr lang="ru-RU" dirty="0"/>
              <a:t> помогает УЧАЩЕМУСЯ стать частью образовательного процесса. </a:t>
            </a:r>
          </a:p>
          <a:p>
            <a:pPr marL="0" indent="0" algn="ctr">
              <a:buNone/>
            </a:pPr>
            <a:r>
              <a:rPr lang="ru-RU" dirty="0"/>
              <a:t>Задача обучать ребенка остается за учителем!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 </a:t>
            </a:r>
            <a:r>
              <a:rPr lang="ru-RU" dirty="0" err="1" smtClean="0">
                <a:solidFill>
                  <a:schemeClr val="tx1"/>
                </a:solidFill>
              </a:rPr>
              <a:t>тьютора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800" u="sng" dirty="0" smtClean="0"/>
              <a:t>Выявление индивидуальных проблем</a:t>
            </a:r>
            <a:r>
              <a:rPr lang="ru-RU" sz="2800" dirty="0" smtClean="0"/>
              <a:t>: наличие </a:t>
            </a:r>
            <a:r>
              <a:rPr lang="ru-RU" sz="2800" dirty="0" err="1" smtClean="0"/>
              <a:t>дезадаптивного</a:t>
            </a:r>
            <a:r>
              <a:rPr lang="ru-RU" sz="2800" dirty="0" smtClean="0"/>
              <a:t> поведения, трудности социальной и бытовой адаптации, трудности формирования учебных компетенций, трудности формирования навыков в рамках программы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u="sng" dirty="0" smtClean="0"/>
              <a:t>Составление плана индивидуального сопровождения</a:t>
            </a:r>
            <a:r>
              <a:rPr lang="ru-RU" sz="2800" dirty="0" smtClean="0"/>
              <a:t>: индивидуальные задачи, методы реализации, сроки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Участие </a:t>
            </a:r>
            <a:r>
              <a:rPr lang="ru-RU" sz="3600" dirty="0" err="1" smtClean="0">
                <a:solidFill>
                  <a:schemeClr val="tx1"/>
                </a:solidFill>
              </a:rPr>
              <a:t>тьютора</a:t>
            </a:r>
            <a:r>
              <a:rPr lang="ru-RU" sz="3600" dirty="0" smtClean="0">
                <a:solidFill>
                  <a:schemeClr val="tx1"/>
                </a:solidFill>
              </a:rPr>
              <a:t> в разработке индивидуальных образовательных программ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Сопровождение ребенка в образовательном процессе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Помощь в адаптации дидактического материала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Обогащение среды с учетом индивидуальных интересов ребенка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Использование визуальной системы поддержки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Организация рабочего места ребенка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Реализация и поддержание рекомендаций специалистов, курирующих ребенка в образовательном процессе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Реализация планов по коррекции поведения  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Обязанности </a:t>
            </a:r>
            <a:r>
              <a:rPr lang="ru-RU" dirty="0" err="1" smtClean="0">
                <a:solidFill>
                  <a:schemeClr val="tx1"/>
                </a:solidFill>
              </a:rPr>
              <a:t>тьютора</a:t>
            </a:r>
            <a:r>
              <a:rPr lang="ru-RU" dirty="0" smtClean="0">
                <a:solidFill>
                  <a:schemeClr val="tx1"/>
                </a:solidFill>
              </a:rPr>
              <a:t> на уроке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и </a:t>
            </a:r>
            <a:r>
              <a:rPr lang="ru-RU" dirty="0" err="1" smtClean="0">
                <a:solidFill>
                  <a:schemeClr val="tx1"/>
                </a:solidFill>
              </a:rPr>
              <a:t>тьютор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Учитель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Обучает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Дает инструкции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Дает задания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Адаптирует дидактический материал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Оценивает динамику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Помогает ребенку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Дает подсказки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Выполняет рекомендации и следует плану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Помогает адаптировать материал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4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Работа над навыками социального взаимодействия и коммуникации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Создание многочисленных обучающих ситуаций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Тьютор</a:t>
            </a:r>
            <a:r>
              <a:rPr lang="ru-RU" dirty="0" smtClean="0">
                <a:solidFill>
                  <a:schemeClr val="tx1"/>
                </a:solidFill>
              </a:rPr>
              <a:t> на перемене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3" descr="C:\Documents and Settings\dexter1\Мои документы\Dropbox\РЕСУРСНЫЙ КЛАСС\15577502_1807093366207382_81468593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36" y="3146284"/>
            <a:ext cx="2322258" cy="2918086"/>
          </a:xfrm>
          <a:prstGeom prst="rect">
            <a:avLst/>
          </a:prstGeom>
          <a:noFill/>
        </p:spPr>
      </p:pic>
      <p:pic>
        <p:nvPicPr>
          <p:cNvPr id="10" name="Picture 2" descr="C:\Documents and Settings\dexter1\Мои документы\Dropbox\РЕСУРСНЫЙ КЛАСС\15592240_1807093369540715_162933841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146284"/>
            <a:ext cx="2384648" cy="29180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32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По решению ПМПК, МСЭ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Решения ПМПК и ИПРА – обязывающие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окументы для ОУ, для родителя ПМПК-</a:t>
            </a:r>
          </a:p>
          <a:p>
            <a:pPr marL="0" indent="0">
              <a:buNone/>
            </a:pPr>
            <a:r>
              <a:rPr lang="ru-RU" dirty="0" smtClean="0"/>
              <a:t>рекомендательный	 характер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ПМПК, МСЭ определяет </a:t>
            </a:r>
          </a:p>
          <a:p>
            <a:pPr marL="0" indent="0">
              <a:buNone/>
            </a:pPr>
            <a:r>
              <a:rPr lang="ru-RU" dirty="0" smtClean="0"/>
              <a:t>нуждаемость в </a:t>
            </a:r>
            <a:r>
              <a:rPr lang="ru-RU" dirty="0" err="1" smtClean="0"/>
              <a:t>тьюторском</a:t>
            </a:r>
            <a:r>
              <a:rPr lang="ru-RU" dirty="0" smtClean="0"/>
              <a:t>                      если отказали - 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опровождении                                              конфликтная комиссия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Пути предоставления </a:t>
            </a:r>
            <a:r>
              <a:rPr lang="ru-RU" dirty="0" err="1" smtClean="0">
                <a:solidFill>
                  <a:schemeClr val="tx1"/>
                </a:solidFill>
              </a:rPr>
              <a:t>тьютора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Первый путь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968397" y="3284984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966286" y="4509120"/>
            <a:ext cx="4782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572000" y="5301208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390</TotalTime>
  <Words>565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Тьюторское сопровождение обучающегося  с РАС </vt:lpstr>
      <vt:lpstr>Нормативные документы </vt:lpstr>
      <vt:lpstr>Сопровождение в образовательном процессе </vt:lpstr>
      <vt:lpstr>Задачи тьютора </vt:lpstr>
      <vt:lpstr>Участие тьютора в разработке индивидуальных образовательных программ </vt:lpstr>
      <vt:lpstr>Обязанности тьютора на уроке </vt:lpstr>
      <vt:lpstr>Учитель и тьютор </vt:lpstr>
      <vt:lpstr>Тьютор на перемене</vt:lpstr>
      <vt:lpstr>Пути предоставления тьютора  Первый путь</vt:lpstr>
      <vt:lpstr>Второй путь </vt:lpstr>
      <vt:lpstr>Третий путь </vt:lpstr>
      <vt:lpstr>Родитель – тьютор???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Тьюторское сопровождение обучающегося  с РАС </dc:title>
  <dc:creator>Наталья Павловна</dc:creator>
  <cp:lastModifiedBy>Наталья Павловна</cp:lastModifiedBy>
  <cp:revision>15</cp:revision>
  <dcterms:created xsi:type="dcterms:W3CDTF">2017-05-30T04:23:48Z</dcterms:created>
  <dcterms:modified xsi:type="dcterms:W3CDTF">2017-05-30T11:05:04Z</dcterms:modified>
</cp:coreProperties>
</file>