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3"/>
  </p:notesMasterIdLst>
  <p:sldIdLst>
    <p:sldId id="256" r:id="rId2"/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3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7FED8-E0D5-46F8-B995-9D49C790CE04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ru-RU" dirty="0" err="1" smtClean="0"/>
              <a:t>енка</a:t>
            </a:r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46F2-F23E-4714-81AB-08F4725107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61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46F2-F23E-4714-81AB-08F4725107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6F2842-91F4-4CC8-BFD1-691D41D288D6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F9276A-6E0C-4A64-9A51-7A0B069B52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5psy.ru/images/stories/img3/detskii-autizm-2295.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28670"/>
            <a:ext cx="8064896" cy="2644346"/>
          </a:xfrm>
        </p:spPr>
        <p:txBody>
          <a:bodyPr>
            <a:noAutofit/>
          </a:bodyPr>
          <a:lstStyle/>
          <a:p>
            <a:pPr algn="l"/>
            <a:r>
              <a:rPr lang="ru-RU" sz="54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эмоционального контакта</a:t>
            </a:r>
            <a:endParaRPr lang="ru-RU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589240"/>
            <a:ext cx="4392488" cy="9361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 «Центр помощи детям»</a:t>
            </a:r>
          </a:p>
          <a:p>
            <a:pPr>
              <a:spcBef>
                <a:spcPts val="0"/>
              </a:spcBef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Назарова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n w="127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1" descr="ребенок аутист">
            <a:hlinkClick r:id="rId3" tooltip="&quot;детские аутизм&quot;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933056"/>
            <a:ext cx="3527425" cy="240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УСТАНОВЛЕНИЕ ЭМОЦИОНАЛЬНОГО КОНТАКТА С ДЕТЬМИ </a:t>
            </a:r>
            <a:r>
              <a:rPr lang="ru-RU" dirty="0" smtClean="0"/>
              <a:t>4 </a:t>
            </a:r>
            <a:r>
              <a:rPr lang="ru-RU" dirty="0"/>
              <a:t>ГРУППЫ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Этапы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Установление контакта обычным способом (принимают ласковый взгляд и прикосновения)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С помощью кубиков, бумаги, пластилина моделировать ситуации, которые могут происходить с ребёнком в реальности. Объяснять скрытый смысл происходящего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Составление планов на день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/>
              <a:t>П</a:t>
            </a:r>
            <a:r>
              <a:rPr lang="ru-RU" sz="2800" dirty="0" smtClean="0"/>
              <a:t>оложительная оценка поведения ребенка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057321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Правило пяти «НЕ»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b="1" i="1" dirty="0" smtClean="0"/>
              <a:t>Не</a:t>
            </a:r>
            <a:r>
              <a:rPr lang="ru-RU" sz="3600" dirty="0" smtClean="0"/>
              <a:t> говорите громко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i="1" dirty="0" smtClean="0"/>
              <a:t>Не</a:t>
            </a:r>
            <a:r>
              <a:rPr lang="ru-RU" sz="3600" dirty="0" smtClean="0"/>
              <a:t> делайте резких движений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i="1" dirty="0" smtClean="0"/>
              <a:t>Не</a:t>
            </a:r>
            <a:r>
              <a:rPr lang="ru-RU" sz="3600" dirty="0" smtClean="0"/>
              <a:t> смотрите пристально в глаза ребенку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i="1" dirty="0" smtClean="0"/>
              <a:t>Не</a:t>
            </a:r>
            <a:r>
              <a:rPr lang="ru-RU" sz="3600" dirty="0" smtClean="0"/>
              <a:t> обращайтесь прямо к ребенку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b="1" i="1" dirty="0" smtClean="0"/>
              <a:t>Не</a:t>
            </a:r>
            <a:r>
              <a:rPr lang="ru-RU" sz="3600" dirty="0" smtClean="0"/>
              <a:t> будьте слишком активными и навязчивыми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419355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о.с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Никольской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1 группа детей с аутизмом</a:t>
            </a:r>
          </a:p>
          <a:p>
            <a:pPr marL="0" indent="0" algn="ctr">
              <a:buNone/>
            </a:pPr>
            <a:r>
              <a:rPr lang="ru-RU" dirty="0" smtClean="0"/>
              <a:t>(уровень полевой активности)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Эмоциональный контакт со взрослым отсутствует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Реакции на внешние раздражители слабы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Встречается </a:t>
            </a:r>
            <a:r>
              <a:rPr lang="ru-RU" sz="2800" dirty="0" err="1" smtClean="0"/>
              <a:t>мутизм</a:t>
            </a: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Типична мимическая маска глубокого покоя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Характерно полевое поведение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Избегание сильных стимулов (шум, яркий свет, прикосновения)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371123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о.с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Никольской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2 группа детей с аутизмом</a:t>
            </a:r>
          </a:p>
          <a:p>
            <a:pPr marL="0" indent="0" algn="ctr">
              <a:buNone/>
            </a:pPr>
            <a:r>
              <a:rPr lang="ru-RU" sz="2800" dirty="0" smtClean="0"/>
              <a:t>(уровень стереотипов или активное отвержение)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Присутствует реакция на неблагоприятные физические ощущения (боль, холод, голод)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Речевые штампы, </a:t>
            </a:r>
            <a:r>
              <a:rPr lang="ru-RU" sz="2000" dirty="0" err="1" smtClean="0"/>
              <a:t>эхолалии</a:t>
            </a:r>
            <a:r>
              <a:rPr lang="ru-RU" sz="2000" dirty="0" smtClean="0"/>
              <a:t>, рубленный телеграфный стиль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Чрезмерная привязанность к матери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Стереотипные действия,  </a:t>
            </a:r>
            <a:r>
              <a:rPr lang="ru-RU" sz="2000" dirty="0"/>
              <a:t>н</a:t>
            </a:r>
            <a:r>
              <a:rPr lang="ru-RU" sz="2000" dirty="0" smtClean="0"/>
              <a:t>аправленные на стимуляцию органов чувств. Повышенный интерес к цвету, форме, фактуре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Стимулирование вестибулярного аппарата через раскачивание, подпрыгивание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Сопротивление новизне, требует сохранение постоянства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Ритуализация повседневной жизни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0654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о.с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Никольской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3 </a:t>
            </a:r>
            <a:r>
              <a:rPr lang="ru-RU" dirty="0"/>
              <a:t>группа детей с аутизмом</a:t>
            </a:r>
          </a:p>
          <a:p>
            <a:pPr marL="0" indent="0" algn="ctr">
              <a:buNone/>
            </a:pPr>
            <a:r>
              <a:rPr lang="ru-RU" sz="2800" dirty="0"/>
              <a:t>(уровень </a:t>
            </a:r>
            <a:r>
              <a:rPr lang="ru-RU" sz="2800" dirty="0" smtClean="0"/>
              <a:t>экспансии или захваченность артистическими интересами 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Наличие речи в виде эмоционально захваченного монолога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Конфликтность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Поглощенность одним и тем же занятием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Большой словарный запас «книжного характера»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Парадоксальное сочетание тревожности и пугливости  с потребностью в повторном переживании травмирующих впечатлений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9492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о.с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Никольской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4 </a:t>
            </a:r>
            <a:r>
              <a:rPr lang="ru-RU" dirty="0"/>
              <a:t>группа детей с аутизмом</a:t>
            </a:r>
          </a:p>
          <a:p>
            <a:pPr marL="0" indent="0" algn="ctr">
              <a:buNone/>
            </a:pPr>
            <a:r>
              <a:rPr lang="ru-RU" sz="2400" dirty="0"/>
              <a:t>(уровень </a:t>
            </a:r>
            <a:r>
              <a:rPr lang="ru-RU" sz="2400" dirty="0" smtClean="0"/>
              <a:t>эмоционального контроля или чрезвычайная трудность организации общения и взаимодействия 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Способны к общению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Интеллектуальные функции сохранны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Трудности в усвоении двигательных навыков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Речь бедна и </a:t>
            </a:r>
            <a:r>
              <a:rPr lang="ru-RU" sz="2400" dirty="0" err="1" smtClean="0"/>
              <a:t>аграмматична</a:t>
            </a:r>
            <a:r>
              <a:rPr lang="ru-RU" sz="2400" dirty="0" smtClean="0"/>
              <a:t>, носит затухающий характер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Теряются в простейших жизненных ситуациях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Потребность в положительной оценке и поддержке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Круг общения ограничен близкими взрослыми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38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ЭМОЦИОНАЛЬНО-УРОВНЕВЫЙ ПОДХОД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 ПСИХОЛОГИЧЕСКОЙ КОРРЕКЦИИ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Установление эмоционального контакта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Стимуляция активности взаимодействия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Снятие страхов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Купирование агрессии, 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самоагрессии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целенаправленного поведения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Методические основы изложены в трудах О.С. Никольской, которая отмечает, что конкретная методика разрабатывается для каждого случая отдельно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7464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УСТАНОВЛЕНИЕ ЭМОЦИОНАЛЬНОГО КОНТАКТА С ДЕТЬМИ 1 ГРУППЫ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/>
              <a:t>Этапы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Первоначально избегать прямых контактов с ребенком, не смотреть на него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/>
              <a:t>Возможно тактильное воздействие для устранение опасности для ребенка (поддержать при спрыгивании с предмета</a:t>
            </a:r>
            <a:r>
              <a:rPr lang="ru-RU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После того как ребенок привык, использовать короткий взгляд и улыбку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Комментирование тихим голосом действий ребенка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Вводить в контакты элементы игры (игры с водой, музыкальными игрушками, ритмические подпевания)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/>
              <a:t>Вводить карточки со словами (символами) -просьбами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935285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УСТАНОВЛЕНИЕ ЭМОЦИОНАЛЬНОГО КОНТАКТА С ДЕТЬМИ </a:t>
            </a:r>
            <a:r>
              <a:rPr lang="ru-RU" dirty="0" smtClean="0"/>
              <a:t>2 </a:t>
            </a:r>
            <a:r>
              <a:rPr lang="ru-RU" dirty="0"/>
              <a:t>ГРУППЫ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/>
              <a:t>Этапы</a:t>
            </a:r>
            <a:r>
              <a:rPr lang="ru-RU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Избегать контактов с матерью при ребенке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Возможен контакт глазами, затем тактильный </a:t>
            </a:r>
            <a:r>
              <a:rPr lang="ru-RU" sz="1800" dirty="0" smtClean="0"/>
              <a:t>(в отличии от детей 1 группы)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Разнообразные сенсорные игры. Использование действий запрещающего характера: расплескивание воды, разбрасывание кубиков</a:t>
            </a:r>
            <a:r>
              <a:rPr lang="ru-RU" sz="2800" dirty="0" smtClean="0"/>
              <a:t>  (</a:t>
            </a:r>
            <a:r>
              <a:rPr lang="ru-RU" sz="1800" dirty="0" smtClean="0"/>
              <a:t>ребенок должен понять, что со взрослым лучше, чем одному. Но не допускать чрезмерной привязанности).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Игры в «прятки» через расширение круга лиц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Сюжетные игры («Приготовление пищи», »поход в гости», «поездка на автобусе» )</a:t>
            </a:r>
          </a:p>
          <a:p>
            <a:pPr marL="0" indent="0" algn="just">
              <a:buNone/>
            </a:pPr>
            <a:r>
              <a:rPr lang="ru-RU" sz="2800" i="1" dirty="0" smtClean="0"/>
              <a:t>Опора на стереотипы ребенка. Обстановка неизменная. 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26114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УСТАНОВЛЕНИЕ ЭМОЦИОНАЛЬНОГО КОНТАКТА С ДЕТЬМИ </a:t>
            </a:r>
            <a:r>
              <a:rPr lang="ru-RU" dirty="0" smtClean="0"/>
              <a:t>3 </a:t>
            </a:r>
            <a:r>
              <a:rPr lang="ru-RU" dirty="0"/>
              <a:t>ГРУППЫ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/>
              <a:t>Этапы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Вникнуть в фантазии ребенка. Терпеливо выслушать его. Не высказывать нетерпения и раздражения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Формирование у ребенка эмоциональной оценки близких через фантазии ребенка, где ребёнок – герой, который борется со злодеем.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Усложнение сюжета, обучение диалогу. Оценки поступков «хорошо»- «плохо». Эмоции «радость»- «огорчение»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Коррекция страхов. Страхи – результат фантазий ребенка. Ввести в игру пугающий предмет и расправиться с ним. Придать игре социальный смысл.  Пугающий элемент можно полечить, пожалеть.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06914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4669</TotalTime>
  <Words>622</Words>
  <Application>Microsoft Office PowerPoint</Application>
  <PresentationFormat>Экран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Установление эмоционального контакта</vt:lpstr>
      <vt:lpstr>КЛАССИФИКАЦИЯ о.с. Никольской </vt:lpstr>
      <vt:lpstr>КЛАССИФИКАЦИЯ о.с. Никольской </vt:lpstr>
      <vt:lpstr>КЛАССИФИКАЦИЯ о.с. Никольской </vt:lpstr>
      <vt:lpstr>КЛАССИФИКАЦИЯ о.с. Никольской </vt:lpstr>
      <vt:lpstr>ЭМОЦИОНАЛЬНО-УРОВНЕВЫЙ ПОДХОД</vt:lpstr>
      <vt:lpstr>УСТАНОВЛЕНИЕ ЭМОЦИОНАЛЬНОГО КОНТАКТА С ДЕТЬМИ 1 ГРУППЫ </vt:lpstr>
      <vt:lpstr>УСТАНОВЛЕНИЕ ЭМОЦИОНАЛЬНОГО КОНТАКТА С ДЕТЬМИ 2 ГРУППЫ </vt:lpstr>
      <vt:lpstr>УСТАНОВЛЕНИЕ ЭМОЦИОНАЛЬНОГО КОНТАКТА С ДЕТЬМИ 3 ГРУППЫ </vt:lpstr>
      <vt:lpstr>УСТАНОВЛЕНИЕ ЭМОЦИОНАЛЬНОГО КОНТАКТА С ДЕТЬМИ 4 ГРУППЫ </vt:lpstr>
      <vt:lpstr>Правило пяти «НЕ»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образования и развития ребенка с СДВГ в дошкольном возрасте</dc:title>
  <dc:creator>Андрей</dc:creator>
  <cp:lastModifiedBy>Наталья Павловна</cp:lastModifiedBy>
  <cp:revision>555</cp:revision>
  <dcterms:created xsi:type="dcterms:W3CDTF">2014-03-20T07:11:26Z</dcterms:created>
  <dcterms:modified xsi:type="dcterms:W3CDTF">2017-04-28T10:25:08Z</dcterms:modified>
</cp:coreProperties>
</file>