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7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EB04D-4325-44DF-B87D-A83C430E80D6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F6CF5-8118-43F1-A64C-27C91A41E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30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77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8-926-145-87-01.ru/%d0%a0%d1%98%d0%a0%c2%b5%d0%a1%e2%80%9a%d0%a0%d1%95%d0%a0%d2%91/%d0%a1%e2%80%9a%d0%a1%d0%82%d0%a0%c2%b0%d0%a0%d2%91%d0%a0%d1%91%d0%a1%e2%80%a0%d0%a0%d1%91%d0%a0%d1%91-%d0%a0%d1%97%d0%a1%d0%82%d0%a0%d1%91%d0%a0%d1%98%d0%a0%d1%91%d0%a1%d0%82%d0%a0%c2%b5%d0%a0%d0%85%d0%a0%d1%91%d0%a1%d0%8f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8909" y="1052736"/>
            <a:ext cx="8060432" cy="223224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Восстановительные технологии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работе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службы школьной медиации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575" y="4015705"/>
            <a:ext cx="5536977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Родионова Ирина Владимировна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Социальный педагог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ГБУ «Центр  помощи детям»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45024"/>
            <a:ext cx="2736850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532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4388" y="353568"/>
            <a:ext cx="2544318" cy="37795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660"/>
              </a:lnSpc>
            </a:pPr>
            <a:r>
              <a:rPr lang="ru" sz="3000" b="1" dirty="0">
                <a:solidFill>
                  <a:srgbClr val="002060"/>
                </a:solidFill>
                <a:latin typeface="Calibri"/>
              </a:rPr>
              <a:t>Сайт с материалами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40880" y="4273296"/>
            <a:ext cx="902970" cy="1280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1080"/>
              </a:lnSpc>
            </a:pPr>
            <a:r>
              <a:rPr lang="ru" sz="1100">
                <a:solidFill>
                  <a:srgbClr val="E97A33"/>
                </a:solidFill>
                <a:latin typeface="Calibri"/>
              </a:rPr>
              <a:t>ГЛАВНЫЕ РАЗДЕЛЫ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34022" y="4440936"/>
            <a:ext cx="941832" cy="853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1080"/>
              </a:lnSpc>
            </a:pPr>
            <a:r>
              <a:rPr lang="ru" sz="600">
                <a:solidFill>
                  <a:srgbClr val="8A847F"/>
                </a:solidFill>
                <a:latin typeface="Arial"/>
              </a:rPr>
              <a:t>—    </a:t>
            </a:r>
            <a:r>
              <a:rPr lang="ru" sz="600">
                <a:solidFill>
                  <a:srgbClr val="796462"/>
                </a:solidFill>
                <a:latin typeface="Arial"/>
              </a:rPr>
              <a:t>Восстановительное правосудие.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31736" y="4584192"/>
            <a:ext cx="891540" cy="792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1080"/>
              </a:lnSpc>
            </a:pPr>
            <a:r>
              <a:rPr lang="ru" sz="600" u="sng">
                <a:solidFill>
                  <a:srgbClr val="796462"/>
                </a:solidFill>
                <a:latin typeface="Arial"/>
              </a:rPr>
              <a:t>—    Травля, жертва, виктимность.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065008" y="4669536"/>
            <a:ext cx="283464" cy="396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50"/>
              </a:lnSpc>
            </a:pPr>
            <a:r>
              <a:rPr lang="ru" sz="400">
                <a:solidFill>
                  <a:srgbClr val="463939"/>
                </a:solidFill>
                <a:latin typeface="Arial"/>
              </a:rPr>
              <a:t>— м-о • -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48250" y="5918044"/>
            <a:ext cx="8602218" cy="40081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en-US" b="1" u="sng" dirty="0">
                <a:solidFill>
                  <a:srgbClr val="0563C1"/>
                </a:solidFill>
                <a:latin typeface="Arial"/>
                <a:hlinkClick r:id="rId2"/>
              </a:rPr>
              <a:t>http://www.8-926-145-87-01.ru/</a:t>
            </a:r>
            <a:endParaRPr lang="ru" sz="1800" b="1" u="sng" dirty="0">
              <a:solidFill>
                <a:srgbClr val="0563C1"/>
              </a:solidFill>
              <a:latin typeface="Arial"/>
              <a:hlinkClick r:id="rId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67289"/>
            <a:ext cx="8365560" cy="462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84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Последствия конфликтов в школе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переходит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 драку, ссору, насилие, разрыв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отношений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происходит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эскалация конфликта и втягивание в него других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людей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ребенок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не чувствует себя в школе в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безопасно­сти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ребенок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находится в среде, где царят агрессия, издевки, насилие,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подначки</a:t>
            </a:r>
          </a:p>
          <a:p>
            <a:pPr lvl="0"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для достижения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 высокого рейтинга</a:t>
            </a:r>
          </a:p>
          <a:p>
            <a:pPr marL="0" lvl="0" indent="0" algn="just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 в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классе при­нято унижать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</a:t>
            </a:r>
          </a:p>
          <a:p>
            <a:pPr marL="0" lvl="0" indent="0" algn="just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 проявлять насилие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380365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00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3568" y="3373016"/>
            <a:ext cx="8229600" cy="3152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Восстановительная </a:t>
            </a:r>
            <a:r>
              <a:rPr lang="ru-RU" sz="2800" b="1" dirty="0">
                <a:solidFill>
                  <a:srgbClr val="C00000"/>
                </a:solidFill>
              </a:rPr>
              <a:t>медиация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- это процесс, в котором медиатор создает условия для восстановления способно­сти людей понимать друг друга и договариваться о прием­лемых для них вариантах разрешения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проблем, возникших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в результате конфликтных или криминальных ситуаций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60649"/>
            <a:ext cx="7560840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36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3300" b="1" dirty="0" smtClean="0">
                <a:solidFill>
                  <a:schemeClr val="tx2">
                    <a:lumMod val="50000"/>
                  </a:schemeClr>
                </a:solidFill>
              </a:rPr>
              <a:t>Принципы </a:t>
            </a:r>
            <a:r>
              <a:rPr lang="ru-RU" sz="3300" b="1" dirty="0">
                <a:solidFill>
                  <a:schemeClr val="tx2">
                    <a:lumMod val="50000"/>
                  </a:schemeClr>
                </a:solidFill>
              </a:rPr>
              <a:t>урегулирования конфликта и реагирования на правонарушения в восстановительном подходе</a:t>
            </a:r>
            <a:r>
              <a:rPr lang="ru-RU" sz="33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3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33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Восстановление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у участников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конфликта способности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понимать свою ситуацию и ситуацию второй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стороны.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  <a:p>
            <a:pPr lvl="0" algn="just"/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Ответственность нарушителя перед жертвой 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 algn="just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Исцеление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жертвы 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 algn="just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Принятие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самими участниками конфликтной ситу­ации 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 algn="just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Прекращение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вражды между участниками конфликта/ правонарушения. 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 algn="just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Прояснение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участниками ситуации своих собствен­ных и семейных ценностных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установок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1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Функции службы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медиации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при восстановительном подходе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1. Восстановительная </a:t>
            </a:r>
            <a:r>
              <a:rPr lang="ru-RU" b="1" u="sng" dirty="0">
                <a:solidFill>
                  <a:schemeClr val="accent4">
                    <a:lumMod val="50000"/>
                  </a:schemeClr>
                </a:solidFill>
              </a:rPr>
              <a:t>функция службы</a:t>
            </a:r>
            <a:endParaRPr lang="ru-RU" u="sng" dirty="0">
              <a:solidFill>
                <a:schemeClr val="accent4">
                  <a:lumMod val="50000"/>
                </a:schemeClr>
              </a:solidFill>
            </a:endParaRPr>
          </a:p>
          <a:p>
            <a:pPr lvl="0"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восстановление пострадавшего </a:t>
            </a:r>
          </a:p>
          <a:p>
            <a:pPr lvl="0"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восстановление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обидчика в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сообществе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lvl="0"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восстановление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отношений между обидчиком и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по­страдавшим </a:t>
            </a:r>
          </a:p>
          <a:p>
            <a:pPr lvl="0"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нормализация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отношений в школьном сообществе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86380"/>
            <a:ext cx="2762250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6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04656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ru-RU" sz="3500" b="1" u="sng" dirty="0" smtClean="0">
                <a:solidFill>
                  <a:schemeClr val="accent4">
                    <a:lumMod val="50000"/>
                  </a:schemeClr>
                </a:solidFill>
              </a:rPr>
              <a:t>2. Образовательная </a:t>
            </a:r>
            <a:r>
              <a:rPr lang="ru-RU" sz="3500" b="1" u="sng" dirty="0">
                <a:solidFill>
                  <a:schemeClr val="accent4">
                    <a:lumMod val="50000"/>
                  </a:schemeClr>
                </a:solidFill>
              </a:rPr>
              <a:t>функция </a:t>
            </a:r>
            <a:r>
              <a:rPr lang="ru-RU" sz="3500" b="1" u="sng" dirty="0" smtClean="0">
                <a:solidFill>
                  <a:schemeClr val="accent4">
                    <a:lumMod val="50000"/>
                  </a:schemeClr>
                </a:solidFill>
              </a:rPr>
              <a:t>службы</a:t>
            </a:r>
            <a:endParaRPr lang="ru-RU" sz="3500" u="sng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</a:rPr>
              <a:t>установление </a:t>
            </a:r>
            <a:r>
              <a:rPr lang="ru-RU" sz="3000" dirty="0">
                <a:solidFill>
                  <a:schemeClr val="accent4">
                    <a:lumMod val="50000"/>
                  </a:schemeClr>
                </a:solidFill>
              </a:rPr>
              <a:t>контакта между пе­дагогами и </a:t>
            </a:r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</a:rPr>
              <a:t>учащимися</a:t>
            </a:r>
            <a:endParaRPr lang="ru-RU" sz="30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</a:rPr>
              <a:t>учатся </a:t>
            </a:r>
            <a:r>
              <a:rPr lang="ru-RU" sz="3000" dirty="0">
                <a:solidFill>
                  <a:schemeClr val="accent4">
                    <a:lumMod val="50000"/>
                  </a:schemeClr>
                </a:solidFill>
              </a:rPr>
              <a:t>налаживать контакт, организовывать сложную коммуникацию по про­блемным </a:t>
            </a:r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</a:rPr>
              <a:t>вопросам</a:t>
            </a:r>
          </a:p>
          <a:p>
            <a:pPr algn="just"/>
            <a:r>
              <a:rPr lang="ru-RU" sz="3000" dirty="0">
                <a:solidFill>
                  <a:schemeClr val="accent4">
                    <a:lumMod val="50000"/>
                  </a:schemeClr>
                </a:solidFill>
              </a:rPr>
              <a:t>п</a:t>
            </a:r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</a:rPr>
              <a:t>олучение опыта </a:t>
            </a:r>
            <a:r>
              <a:rPr lang="ru-RU" sz="3000" dirty="0">
                <a:solidFill>
                  <a:schemeClr val="accent4">
                    <a:lumMod val="50000"/>
                  </a:schemeClr>
                </a:solidFill>
              </a:rPr>
              <a:t>новой, конструктивной </a:t>
            </a:r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</a:rPr>
              <a:t>коммуникации</a:t>
            </a:r>
            <a:endParaRPr lang="ru-RU" sz="30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</a:rPr>
              <a:t>повы­шение </a:t>
            </a:r>
            <a:r>
              <a:rPr lang="ru-RU" sz="3000" dirty="0">
                <a:solidFill>
                  <a:schemeClr val="accent4">
                    <a:lumMod val="50000"/>
                  </a:schemeClr>
                </a:solidFill>
              </a:rPr>
              <a:t>квалификации педагогов </a:t>
            </a:r>
            <a:endParaRPr lang="ru-RU" sz="3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3000" dirty="0">
                <a:solidFill>
                  <a:schemeClr val="accent4">
                    <a:lumMod val="50000"/>
                  </a:schemeClr>
                </a:solidFill>
              </a:rPr>
              <a:t>ф</a:t>
            </a:r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</a:rPr>
              <a:t>ормирование процесса понимания учителя</a:t>
            </a:r>
          </a:p>
          <a:p>
            <a:pPr algn="just"/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</a:rPr>
              <a:t>применение </a:t>
            </a:r>
            <a:r>
              <a:rPr lang="ru-RU" sz="3000" dirty="0">
                <a:solidFill>
                  <a:schemeClr val="accent4">
                    <a:lumMod val="50000"/>
                  </a:schemeClr>
                </a:solidFill>
              </a:rPr>
              <a:t>схем, проверка своего понимания через вопросы и уточне­ния и т. д. </a:t>
            </a:r>
          </a:p>
          <a:p>
            <a:pPr algn="just"/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</a:rPr>
              <a:t>формированию </a:t>
            </a:r>
            <a:r>
              <a:rPr lang="ru-RU" sz="3000" dirty="0">
                <a:solidFill>
                  <a:schemeClr val="accent4">
                    <a:lumMod val="50000"/>
                  </a:schemeClr>
                </a:solidFill>
              </a:rPr>
              <a:t>навыков </a:t>
            </a:r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</a:rPr>
              <a:t>понимания</a:t>
            </a:r>
          </a:p>
          <a:p>
            <a:pPr algn="just"/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</a:rPr>
              <a:t>появление большего </a:t>
            </a:r>
            <a:r>
              <a:rPr lang="ru-RU" sz="3000" dirty="0">
                <a:solidFill>
                  <a:schemeClr val="accent4">
                    <a:lumMod val="50000"/>
                  </a:schemeClr>
                </a:solidFill>
              </a:rPr>
              <a:t>доверия к </a:t>
            </a:r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</a:rPr>
              <a:t>учителям</a:t>
            </a:r>
            <a:endParaRPr lang="ru-RU" sz="3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2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lvl="0" algn="l"/>
            <a:r>
              <a:rPr lang="ru-RU" sz="3200" b="1" u="sng" dirty="0" smtClean="0">
                <a:solidFill>
                  <a:schemeClr val="accent4">
                    <a:lumMod val="50000"/>
                  </a:schemeClr>
                </a:solidFill>
              </a:rPr>
              <a:t>3. Воспитательная </a:t>
            </a:r>
            <a:r>
              <a:rPr lang="ru-RU" sz="3200" b="1" u="sng" dirty="0">
                <a:solidFill>
                  <a:schemeClr val="accent4">
                    <a:lumMod val="50000"/>
                  </a:schemeClr>
                </a:solidFill>
              </a:rPr>
              <a:t>функция службы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00600"/>
          </a:xfrm>
        </p:spPr>
        <p:txBody>
          <a:bodyPr>
            <a:normAutofit fontScale="40000" lnSpcReduction="20000"/>
          </a:bodyPr>
          <a:lstStyle/>
          <a:p>
            <a:pPr lvl="0" algn="just"/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>учатся </a:t>
            </a:r>
            <a:r>
              <a:rPr lang="ru-RU" sz="6000" dirty="0">
                <a:solidFill>
                  <a:schemeClr val="accent4">
                    <a:lumMod val="50000"/>
                  </a:schemeClr>
                </a:solidFill>
              </a:rPr>
              <a:t>строить коммуникацию и понимать себя и </a:t>
            </a: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>дру­гих </a:t>
            </a:r>
            <a:endParaRPr lang="ru-RU" sz="6000" dirty="0">
              <a:solidFill>
                <a:schemeClr val="accent4">
                  <a:lumMod val="50000"/>
                </a:schemeClr>
              </a:solidFill>
            </a:endParaRPr>
          </a:p>
          <a:p>
            <a:pPr lvl="0" algn="just"/>
            <a:r>
              <a:rPr lang="ru-RU" sz="6000" dirty="0">
                <a:solidFill>
                  <a:schemeClr val="accent4">
                    <a:lumMod val="50000"/>
                  </a:schemeClr>
                </a:solidFill>
              </a:rPr>
              <a:t>у</a:t>
            </a: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>чатся осознать </a:t>
            </a:r>
            <a:r>
              <a:rPr lang="ru-RU" sz="6000" dirty="0">
                <a:solidFill>
                  <a:schemeClr val="accent4">
                    <a:lumMod val="50000"/>
                  </a:schemeClr>
                </a:solidFill>
              </a:rPr>
              <a:t>свои чувства, назвать </a:t>
            </a: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>их, </a:t>
            </a:r>
            <a:r>
              <a:rPr lang="ru-RU" sz="6000" dirty="0">
                <a:solidFill>
                  <a:schemeClr val="accent4">
                    <a:lumMod val="50000"/>
                  </a:schemeClr>
                </a:solidFill>
              </a:rPr>
              <a:t>избавиться от их негативного влияния, понять и справиться с </a:t>
            </a: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>ними</a:t>
            </a:r>
            <a:endParaRPr lang="ru-RU" sz="6000" dirty="0">
              <a:solidFill>
                <a:schemeClr val="accent4">
                  <a:lumMod val="50000"/>
                </a:schemeClr>
              </a:solidFill>
            </a:endParaRPr>
          </a:p>
          <a:p>
            <a:pPr lvl="0" algn="just"/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>учатся </a:t>
            </a:r>
            <a:r>
              <a:rPr lang="ru-RU" sz="6000" dirty="0">
                <a:solidFill>
                  <a:schemeClr val="accent4">
                    <a:lumMod val="50000"/>
                  </a:schemeClr>
                </a:solidFill>
              </a:rPr>
              <a:t>принимать на себя </a:t>
            </a: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>ответственность</a:t>
            </a:r>
          </a:p>
          <a:p>
            <a:pPr lvl="0" algn="just"/>
            <a:r>
              <a:rPr lang="ru-RU" sz="6000" dirty="0">
                <a:solidFill>
                  <a:schemeClr val="accent4">
                    <a:lumMod val="50000"/>
                  </a:schemeClr>
                </a:solidFill>
              </a:rPr>
              <a:t>у</a:t>
            </a: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>чатся понять </a:t>
            </a:r>
            <a:r>
              <a:rPr lang="ru-RU" sz="6000" dirty="0">
                <a:solidFill>
                  <a:schemeClr val="accent4">
                    <a:lumMod val="50000"/>
                  </a:schemeClr>
                </a:solidFill>
              </a:rPr>
              <a:t>себя и происходящее и принять ответственность за исправ­ление </a:t>
            </a: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>ситуации</a:t>
            </a:r>
            <a:endParaRPr lang="ru-RU" sz="6000" dirty="0">
              <a:solidFill>
                <a:schemeClr val="accent4">
                  <a:lumMod val="50000"/>
                </a:schemeClr>
              </a:solidFill>
            </a:endParaRPr>
          </a:p>
          <a:p>
            <a:pPr lvl="0" algn="just"/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>планирования </a:t>
            </a:r>
            <a:r>
              <a:rPr lang="ru-RU" sz="6000" dirty="0">
                <a:solidFill>
                  <a:schemeClr val="accent4">
                    <a:lumMod val="50000"/>
                  </a:schemeClr>
                </a:solidFill>
              </a:rPr>
              <a:t>подрост­ком своего </a:t>
            </a: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>будущего</a:t>
            </a:r>
            <a:endParaRPr lang="ru-RU" sz="6000" dirty="0">
              <a:solidFill>
                <a:schemeClr val="accent4">
                  <a:lumMod val="50000"/>
                </a:schemeClr>
              </a:solidFill>
            </a:endParaRPr>
          </a:p>
          <a:p>
            <a:pPr lvl="0" algn="just"/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>ответственные отно­шения</a:t>
            </a:r>
          </a:p>
          <a:p>
            <a:pPr lvl="0" algn="just"/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>лучше </a:t>
            </a:r>
            <a:r>
              <a:rPr lang="ru-RU" sz="6000" dirty="0">
                <a:solidFill>
                  <a:schemeClr val="accent4">
                    <a:lumMod val="50000"/>
                  </a:schemeClr>
                </a:solidFill>
              </a:rPr>
              <a:t>узнать друг </a:t>
            </a: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>друга, </a:t>
            </a:r>
            <a:r>
              <a:rPr lang="ru-RU" sz="6000" dirty="0">
                <a:solidFill>
                  <a:schemeClr val="accent4">
                    <a:lumMod val="50000"/>
                  </a:schemeClr>
                </a:solidFill>
              </a:rPr>
              <a:t>увидеть друг в друге положительные стороны личности, человеческие </a:t>
            </a: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>черты</a:t>
            </a:r>
            <a:endParaRPr lang="ru-RU" sz="6000" dirty="0">
              <a:solidFill>
                <a:schemeClr val="accent4">
                  <a:lumMod val="50000"/>
                </a:schemeClr>
              </a:solidFill>
            </a:endParaRPr>
          </a:p>
          <a:p>
            <a:pPr lvl="0" algn="just"/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6000" dirty="0">
                <a:solidFill>
                  <a:schemeClr val="accent4">
                    <a:lumMod val="50000"/>
                  </a:schemeClr>
                </a:solidFill>
              </a:rPr>
              <a:t>обучение» про­исходит в значимой для него разрывной ситуации: разрешить ситуацию нужно, а адекватных средств </a:t>
            </a: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>нет </a:t>
            </a:r>
          </a:p>
          <a:p>
            <a:pPr lvl="0" algn="just"/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>помогает услышать </a:t>
            </a:r>
            <a:r>
              <a:rPr lang="ru-RU" sz="6000" dirty="0">
                <a:solidFill>
                  <a:schemeClr val="accent4">
                    <a:lumMod val="50000"/>
                  </a:schemeClr>
                </a:solidFill>
              </a:rPr>
              <a:t>и понять друг друга, увидеть си­туацию с разных сторон, в споре использовать не силу, а коммуникацию </a:t>
            </a:r>
            <a:r>
              <a:rPr lang="ru-RU" sz="6000" baseline="30000" dirty="0"/>
              <a:t> </a:t>
            </a:r>
            <a:r>
              <a:rPr lang="ru-RU" sz="60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13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600" b="1" u="sng" dirty="0" smtClean="0">
                <a:solidFill>
                  <a:schemeClr val="accent4">
                    <a:lumMod val="50000"/>
                  </a:schemeClr>
                </a:solidFill>
              </a:rPr>
              <a:t>4. Профилактическая функция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lvl="0" algn="just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налаживание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взаимопонима­ния и исправлению негативных последствий тех или иных поступков 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 algn="just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не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дает конфликту перейти в острую фазу, разрастись и вовлечь в него новых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участников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t="3787" r="8188" b="22367"/>
          <a:stretch/>
        </p:blipFill>
        <p:spPr bwMode="auto">
          <a:xfrm>
            <a:off x="1932076" y="3140968"/>
            <a:ext cx="5370689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3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13690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Восстановительные  программы, направленны </a:t>
            </a:r>
            <a:r>
              <a:rPr lang="ru-RU" sz="2800" b="1" dirty="0">
                <a:solidFill>
                  <a:srgbClr val="002060"/>
                </a:solidFill>
              </a:rPr>
              <a:t>на: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• </a:t>
            </a:r>
            <a:r>
              <a:rPr lang="ru-RU" sz="2400" dirty="0" smtClean="0">
                <a:solidFill>
                  <a:srgbClr val="002060"/>
                </a:solidFill>
              </a:rPr>
              <a:t>Обучение </a:t>
            </a:r>
            <a:r>
              <a:rPr lang="ru-RU" sz="2400" dirty="0">
                <a:solidFill>
                  <a:srgbClr val="002060"/>
                </a:solidFill>
              </a:rPr>
              <a:t>школьников и педагогов конструктивным способам общения, способности принимать согласованные решения и </a:t>
            </a:r>
            <a:r>
              <a:rPr lang="ru-RU" sz="2400" dirty="0" smtClean="0">
                <a:solidFill>
                  <a:srgbClr val="002060"/>
                </a:solidFill>
              </a:rPr>
              <a:t>сотрудничать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•    </a:t>
            </a:r>
            <a:r>
              <a:rPr lang="ru-RU" sz="2400" dirty="0">
                <a:solidFill>
                  <a:srgbClr val="002060"/>
                </a:solidFill>
              </a:rPr>
              <a:t>Первичную профилактику, когда явного конфликта нет, но есть риск его возникновения в </a:t>
            </a:r>
            <a:r>
              <a:rPr lang="ru-RU" sz="2400" dirty="0" smtClean="0">
                <a:solidFill>
                  <a:srgbClr val="002060"/>
                </a:solidFill>
              </a:rPr>
              <a:t>дальнейшем</a:t>
            </a:r>
            <a:endParaRPr lang="ru-RU" sz="2400" dirty="0">
              <a:solidFill>
                <a:srgbClr val="002060"/>
              </a:solidFill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•    Первичную профилактику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•  Урегулирование </a:t>
            </a:r>
            <a:r>
              <a:rPr lang="ru-RU" sz="2400" dirty="0">
                <a:solidFill>
                  <a:srgbClr val="002060"/>
                </a:solidFill>
              </a:rPr>
              <a:t>конфликтов между </a:t>
            </a:r>
            <a:r>
              <a:rPr lang="ru-RU" sz="2400" dirty="0" smtClean="0">
                <a:solidFill>
                  <a:srgbClr val="002060"/>
                </a:solidFill>
              </a:rPr>
              <a:t>школьниками, </a:t>
            </a:r>
            <a:r>
              <a:rPr lang="ru-RU" sz="2400" dirty="0">
                <a:solidFill>
                  <a:srgbClr val="002060"/>
                </a:solidFill>
              </a:rPr>
              <a:t>а также учащимися и педагогами.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• </a:t>
            </a:r>
            <a:r>
              <a:rPr lang="ru-RU" sz="2400" dirty="0" smtClean="0">
                <a:solidFill>
                  <a:srgbClr val="002060"/>
                </a:solidFill>
              </a:rPr>
              <a:t>Урегулирование </a:t>
            </a:r>
            <a:r>
              <a:rPr lang="ru-RU" sz="2400" dirty="0">
                <a:solidFill>
                  <a:srgbClr val="002060"/>
                </a:solidFill>
              </a:rPr>
              <a:t>конфликтов между педагогами и родителями.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•    Согласование позиций и интересов детей, родителей и педагогов по отношению к образовательному процессу, большей включенности родителей и ответственному поведению детей.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•    Вторичную профилактику и работу с ситуациями драк, краж, порчи имущества и т. п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591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501</Words>
  <Application>Microsoft Office PowerPoint</Application>
  <PresentationFormat>Экран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Восстановительные технологии в работе  службы школьной медиации</vt:lpstr>
      <vt:lpstr>Последствия конфликтов в школе</vt:lpstr>
      <vt:lpstr>Презентация PowerPoint</vt:lpstr>
      <vt:lpstr>  Принципы урегулирования конфликта и реагирования на правонарушения в восстановительном подходе </vt:lpstr>
      <vt:lpstr>Функции службы медиации при восстановительном подходе </vt:lpstr>
      <vt:lpstr>Презентация PowerPoint</vt:lpstr>
      <vt:lpstr>3. Воспитательная функция службы </vt:lpstr>
      <vt:lpstr>4. Профилактическая функция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Елена</cp:lastModifiedBy>
  <cp:revision>36</cp:revision>
  <dcterms:created xsi:type="dcterms:W3CDTF">2021-10-15T12:35:23Z</dcterms:created>
  <dcterms:modified xsi:type="dcterms:W3CDTF">2022-05-11T03:43:31Z</dcterms:modified>
</cp:coreProperties>
</file>