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9"/>
  </p:notesMasterIdLst>
  <p:sldIdLst>
    <p:sldId id="28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72" r:id="rId15"/>
    <p:sldId id="269" r:id="rId16"/>
    <p:sldId id="288" r:id="rId17"/>
    <p:sldId id="289" r:id="rId18"/>
    <p:sldId id="290" r:id="rId19"/>
    <p:sldId id="270" r:id="rId20"/>
    <p:sldId id="271" r:id="rId21"/>
    <p:sldId id="274" r:id="rId22"/>
    <p:sldId id="277" r:id="rId23"/>
    <p:sldId id="279" r:id="rId24"/>
    <p:sldId id="281" r:id="rId25"/>
    <p:sldId id="283" r:id="rId26"/>
    <p:sldId id="285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70" d="100"/>
          <a:sy n="70" d="100"/>
        </p:scale>
        <p:origin x="174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B2EF0-BDC8-4AB3-82CE-B68378FD40F6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44E01-34B4-4B09-9649-2C1573895B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316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F6CF5-8118-43F1-A64C-27C91A41EA7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339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www.centr45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124744"/>
            <a:ext cx="8353747" cy="2232248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4400" b="1" dirty="0" smtClean="0">
                <a:solidFill>
                  <a:srgbClr val="002060"/>
                </a:solidFill>
              </a:rPr>
              <a:t>Восстановительные технологии в работе </a:t>
            </a:r>
            <a:br>
              <a:rPr lang="ru-RU" sz="4400" b="1" dirty="0" smtClean="0">
                <a:solidFill>
                  <a:srgbClr val="002060"/>
                </a:solidFill>
              </a:rPr>
            </a:br>
            <a:r>
              <a:rPr lang="ru-RU" sz="4400" dirty="0" smtClean="0">
                <a:solidFill>
                  <a:srgbClr val="002060"/>
                </a:solidFill>
              </a:rPr>
              <a:t>службы школьной </a:t>
            </a:r>
            <a:r>
              <a:rPr lang="ru-RU" sz="4400" b="1" dirty="0" smtClean="0">
                <a:solidFill>
                  <a:srgbClr val="002060"/>
                </a:solidFill>
              </a:rPr>
              <a:t>медиации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2" y="4015705"/>
            <a:ext cx="5536977" cy="17526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Родионова Ирина Владимировна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Социальный педагог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ГБУ «Центр  помощи детям»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645024"/>
            <a:ext cx="2736850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492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7992888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i="1" dirty="0">
                <a:solidFill>
                  <a:srgbClr val="002060"/>
                </a:solidFill>
              </a:rPr>
              <a:t>«Позволить ученикам говорить и найти самим решение - значительное изменение в привычном поведении учителей и администрации. Обычно мы, педагоги, стараемся сами регулировать поведение детей, что довольно утомительно. Порой указания детям «что они должны делать» кажутся нам неотъемлемой частью нашей работы, и мы не видим альтернативных вариантов.</a:t>
            </a:r>
            <a:endParaRPr lang="ru-RU" sz="2200" dirty="0">
              <a:solidFill>
                <a:srgbClr val="002060"/>
              </a:solidFill>
            </a:endParaRPr>
          </a:p>
          <a:p>
            <a:pPr algn="just"/>
            <a:r>
              <a:rPr lang="ru-RU" sz="2200" i="1" dirty="0">
                <a:solidFill>
                  <a:srgbClr val="002060"/>
                </a:solidFill>
              </a:rPr>
              <a:t>Восстановительные вопросы могут быть здесь полезны, потому что мы можем поменяться ролями. Вы продолжаете регулировать неприемлемое поведение, но путем задавания ученикам вопросов, что они сами думают о своих поступках и их влиянии на других людей. Это снятие ответственности с вас и передача ее ученикам, чье поведение является источником проблем».</a:t>
            </a:r>
            <a:endParaRPr lang="ru-RU" sz="2200" dirty="0">
              <a:solidFill>
                <a:srgbClr val="002060"/>
              </a:solidFill>
            </a:endParaRPr>
          </a:p>
          <a:p>
            <a:pPr algn="r"/>
            <a:r>
              <a:rPr lang="ru-RU" sz="2200" dirty="0" smtClean="0">
                <a:solidFill>
                  <a:srgbClr val="002060"/>
                </a:solidFill>
              </a:rPr>
              <a:t>                                            Тед </a:t>
            </a:r>
            <a:r>
              <a:rPr lang="ru-RU" sz="2200" dirty="0" err="1">
                <a:solidFill>
                  <a:srgbClr val="002060"/>
                </a:solidFill>
              </a:rPr>
              <a:t>Вочтел</a:t>
            </a:r>
            <a:r>
              <a:rPr lang="ru-RU" sz="2200" dirty="0">
                <a:solidFill>
                  <a:srgbClr val="002060"/>
                </a:solidFill>
              </a:rPr>
              <a:t>, Директор </a:t>
            </a:r>
            <a:r>
              <a:rPr lang="ru-RU" sz="2200" dirty="0" smtClean="0">
                <a:solidFill>
                  <a:srgbClr val="002060"/>
                </a:solidFill>
              </a:rPr>
              <a:t>международного  </a:t>
            </a:r>
            <a:r>
              <a:rPr lang="ru-RU" sz="2200" dirty="0">
                <a:solidFill>
                  <a:srgbClr val="002060"/>
                </a:solidFill>
              </a:rPr>
              <a:t>института восстановительных практик</a:t>
            </a:r>
          </a:p>
          <a:p>
            <a:pPr algn="just"/>
            <a:r>
              <a:rPr lang="ru-RU" sz="2200" dirty="0">
                <a:solidFill>
                  <a:srgbClr val="00206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1511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360512"/>
            <a:ext cx="7086544" cy="916704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4300"/>
              </a:lnSpc>
            </a:pPr>
            <a:r>
              <a:rPr lang="ru" sz="4000" b="1" dirty="0" smtClean="0">
                <a:solidFill>
                  <a:srgbClr val="002060"/>
                </a:solidFill>
                <a:latin typeface="Calibri"/>
              </a:rPr>
              <a:t>Техника</a:t>
            </a:r>
            <a:endParaRPr lang="ru" sz="4000" b="1" dirty="0">
              <a:solidFill>
                <a:srgbClr val="002060"/>
              </a:solidFill>
              <a:latin typeface="Calibri"/>
            </a:endParaRPr>
          </a:p>
          <a:p>
            <a:pPr indent="0" algn="ctr">
              <a:lnSpc>
                <a:spcPts val="4300"/>
              </a:lnSpc>
            </a:pPr>
            <a:r>
              <a:rPr lang="ru" sz="4000" b="1" dirty="0">
                <a:solidFill>
                  <a:srgbClr val="002060"/>
                </a:solidFill>
                <a:latin typeface="Calibri"/>
              </a:rPr>
              <a:t>«</a:t>
            </a:r>
            <a:r>
              <a:rPr lang="ru" sz="4000" b="1" i="1" dirty="0">
                <a:solidFill>
                  <a:srgbClr val="002060"/>
                </a:solidFill>
                <a:latin typeface="Calibri"/>
              </a:rPr>
              <a:t>Малые медиации</a:t>
            </a:r>
            <a:r>
              <a:rPr lang="ru" sz="4000" b="1" dirty="0" smtClean="0">
                <a:solidFill>
                  <a:srgbClr val="002060"/>
                </a:solidFill>
                <a:latin typeface="Calibri"/>
              </a:rPr>
              <a:t>»</a:t>
            </a:r>
            <a:endParaRPr lang="ru" sz="40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026" name="Picture 2" descr="C:\Users\Admin\Pictures\IMG_20211018_1232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966" y="1554530"/>
            <a:ext cx="3384376" cy="451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Pictures\IMG_20211018_1234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27" y="2348880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233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8135112" cy="1289304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6264"/>
              </a:lnSpc>
              <a:spcBef>
                <a:spcPts val="3500"/>
              </a:spcBef>
            </a:pPr>
            <a:r>
              <a:rPr lang="ru" sz="4000" b="1" dirty="0">
                <a:solidFill>
                  <a:srgbClr val="002060"/>
                </a:solidFill>
                <a:latin typeface="Calibri"/>
              </a:rPr>
              <a:t>Техника «</a:t>
            </a:r>
            <a:r>
              <a:rPr lang="ru" sz="4000" b="1" i="1" dirty="0">
                <a:solidFill>
                  <a:srgbClr val="002060"/>
                </a:solidFill>
                <a:latin typeface="Calibri"/>
              </a:rPr>
              <a:t>Круг ответственности</a:t>
            </a:r>
            <a:r>
              <a:rPr lang="ru" sz="4000" b="1" dirty="0">
                <a:solidFill>
                  <a:srgbClr val="002060"/>
                </a:solidFill>
                <a:latin typeface="Calibri"/>
              </a:rPr>
              <a:t>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268760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002060"/>
                </a:solidFill>
              </a:rPr>
              <a:t>Цель круга </a:t>
            </a:r>
            <a:r>
              <a:rPr lang="ru-RU" sz="2400" dirty="0">
                <a:solidFill>
                  <a:srgbClr val="002060"/>
                </a:solidFill>
              </a:rPr>
              <a:t>- передать группе ответственность за решение проблемной ситуации (или достижение желаемого будущего) и согласовать усилия участников.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345638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dmin\Pictures\IMG_20211018_1137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149" y="2624171"/>
            <a:ext cx="4258444" cy="319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804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721" y="516636"/>
            <a:ext cx="7818120" cy="55321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>
              <a:lnSpc>
                <a:spcPts val="3660"/>
              </a:lnSpc>
            </a:pPr>
            <a:r>
              <a:rPr lang="ru" sz="3000" dirty="0" smtClean="0">
                <a:solidFill>
                  <a:srgbClr val="E97A33"/>
                </a:solidFill>
                <a:latin typeface="Calibri"/>
              </a:rPr>
              <a:t> </a:t>
            </a:r>
            <a:r>
              <a:rPr lang="ru" sz="4000" b="1" dirty="0" smtClean="0">
                <a:solidFill>
                  <a:srgbClr val="002060"/>
                </a:solidFill>
                <a:latin typeface="Calibri"/>
              </a:rPr>
              <a:t>Круг ответственности. Вопросы (темы)</a:t>
            </a:r>
            <a:endParaRPr lang="ru" sz="40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2721" y="1069848"/>
            <a:ext cx="8577751" cy="5311480"/>
          </a:xfrm>
          <a:prstGeom prst="rect">
            <a:avLst/>
          </a:prstGeom>
          <a:noFill/>
        </p:spPr>
        <p:txBody>
          <a:bodyPr lIns="0" tIns="0" rIns="0" bIns="0" anchor="ctr">
            <a:normAutofit lnSpcReduction="10000"/>
          </a:bodyPr>
          <a:lstStyle/>
          <a:p>
            <a:pPr marL="340360" indent="-228600" algn="ctr">
              <a:spcAft>
                <a:spcPts val="1960"/>
              </a:spcAft>
            </a:pPr>
            <a:r>
              <a:rPr lang="ru" sz="2400" b="1" dirty="0" smtClean="0">
                <a:solidFill>
                  <a:srgbClr val="002060"/>
                </a:solidFill>
                <a:latin typeface="Calibri"/>
              </a:rPr>
              <a:t>  </a:t>
            </a:r>
            <a:r>
              <a:rPr lang="ru" sz="2400" b="1" dirty="0">
                <a:solidFill>
                  <a:srgbClr val="002060"/>
                </a:solidFill>
                <a:latin typeface="Calibri"/>
              </a:rPr>
              <a:t>ПРИМЕРНЫЕ ВОПРОСЫ КРУГОВ ОТВЕТСТВЕННОСТИ </a:t>
            </a:r>
            <a:r>
              <a:rPr lang="ru" sz="2400" b="1" dirty="0" smtClean="0">
                <a:solidFill>
                  <a:srgbClr val="002060"/>
                </a:solidFill>
                <a:latin typeface="Calibri"/>
              </a:rPr>
              <a:t>                           (</a:t>
            </a:r>
            <a:r>
              <a:rPr lang="ru" sz="2400" b="1" dirty="0">
                <a:solidFill>
                  <a:srgbClr val="002060"/>
                </a:solidFill>
                <a:latin typeface="Calibri"/>
              </a:rPr>
              <a:t>составлены Путинцевой Натальей)</a:t>
            </a:r>
          </a:p>
          <a:p>
            <a:pPr marL="340360" indent="-228600" algn="just"/>
            <a:r>
              <a:rPr lang="ru" sz="2400" b="1" dirty="0" smtClean="0">
                <a:solidFill>
                  <a:srgbClr val="002060"/>
                </a:solidFill>
                <a:latin typeface="Calibri"/>
              </a:rPr>
              <a:t>Возможные </a:t>
            </a:r>
            <a:r>
              <a:rPr lang="ru" sz="2400" b="1" dirty="0">
                <a:solidFill>
                  <a:srgbClr val="002060"/>
                </a:solidFill>
                <a:latin typeface="Calibri"/>
              </a:rPr>
              <a:t>темы круга сообщества для родителей:</a:t>
            </a:r>
          </a:p>
          <a:p>
            <a:pPr marL="340360" indent="-228600" algn="just"/>
            <a:r>
              <a:rPr lang="ru" sz="2400" dirty="0" smtClean="0">
                <a:solidFill>
                  <a:srgbClr val="002060"/>
                </a:solidFill>
                <a:latin typeface="Calibri"/>
              </a:rPr>
              <a:t>1</a:t>
            </a:r>
            <a:r>
              <a:rPr lang="ru" sz="2400" dirty="0">
                <a:solidFill>
                  <a:srgbClr val="002060"/>
                </a:solidFill>
                <a:latin typeface="Calibri"/>
              </a:rPr>
              <a:t>. Моя жизненная ценность и как я ее передаю своему ребенку.</a:t>
            </a:r>
          </a:p>
          <a:p>
            <a:pPr marL="340360" indent="-228600" algn="just">
              <a:spcAft>
                <a:spcPts val="700"/>
              </a:spcAft>
            </a:pPr>
            <a:r>
              <a:rPr lang="ru" sz="2400" dirty="0" smtClean="0">
                <a:solidFill>
                  <a:srgbClr val="002060"/>
                </a:solidFill>
                <a:latin typeface="Calibri"/>
              </a:rPr>
              <a:t>2. </a:t>
            </a:r>
            <a:r>
              <a:rPr lang="ru" sz="2400" dirty="0">
                <a:solidFill>
                  <a:srgbClr val="002060"/>
                </a:solidFill>
                <a:latin typeface="Calibri"/>
              </a:rPr>
              <a:t>В каком классе я хотел бы, чтобы учился мой ребенок (или: Как моему ребенку живется в классе).</a:t>
            </a:r>
          </a:p>
          <a:p>
            <a:pPr marL="340360" indent="-228600" algn="just">
              <a:spcAft>
                <a:spcPts val="700"/>
              </a:spcAft>
            </a:pPr>
            <a:r>
              <a:rPr lang="ru" sz="2400" dirty="0" smtClean="0">
                <a:solidFill>
                  <a:srgbClr val="002060"/>
                </a:solidFill>
                <a:latin typeface="Calibri"/>
              </a:rPr>
              <a:t>3</a:t>
            </a:r>
            <a:r>
              <a:rPr lang="ru" sz="2400" dirty="0">
                <a:solidFill>
                  <a:srgbClr val="002060"/>
                </a:solidFill>
                <a:latin typeface="Calibri"/>
              </a:rPr>
              <a:t>. Что я, как родитель, готов делать, чтобы в классе была более доброжелательная атмосфера.</a:t>
            </a:r>
          </a:p>
          <a:p>
            <a:pPr marL="340360" indent="-228600" algn="just">
              <a:spcAft>
                <a:spcPts val="1960"/>
              </a:spcAft>
            </a:pPr>
            <a:r>
              <a:rPr lang="ru" sz="2400" dirty="0" smtClean="0">
                <a:solidFill>
                  <a:srgbClr val="002060"/>
                </a:solidFill>
                <a:latin typeface="Calibri"/>
              </a:rPr>
              <a:t>4</a:t>
            </a:r>
            <a:r>
              <a:rPr lang="ru" sz="2400" dirty="0">
                <a:solidFill>
                  <a:srgbClr val="002060"/>
                </a:solidFill>
                <a:latin typeface="Calibri"/>
              </a:rPr>
              <a:t>. Отзыв о встрече.</a:t>
            </a:r>
          </a:p>
          <a:p>
            <a:pPr marL="340360" indent="-228600" algn="just"/>
            <a:r>
              <a:rPr lang="ru" sz="2400" b="1" dirty="0" smtClean="0">
                <a:solidFill>
                  <a:srgbClr val="002060"/>
                </a:solidFill>
                <a:latin typeface="Calibri"/>
              </a:rPr>
              <a:t>Возможные </a:t>
            </a:r>
            <a:r>
              <a:rPr lang="ru" sz="2400" b="1" dirty="0">
                <a:solidFill>
                  <a:srgbClr val="002060"/>
                </a:solidFill>
                <a:latin typeface="Calibri"/>
              </a:rPr>
              <a:t>темы круга сообщества для учащихся:</a:t>
            </a:r>
          </a:p>
          <a:p>
            <a:pPr marL="340360" indent="-228600" algn="just"/>
            <a:r>
              <a:rPr lang="ru" sz="2400" dirty="0" smtClean="0">
                <a:solidFill>
                  <a:srgbClr val="002060"/>
                </a:solidFill>
                <a:latin typeface="Calibri"/>
              </a:rPr>
              <a:t>1</a:t>
            </a:r>
            <a:r>
              <a:rPr lang="ru" sz="2400" dirty="0">
                <a:solidFill>
                  <a:srgbClr val="002060"/>
                </a:solidFill>
                <a:latin typeface="Calibri"/>
              </a:rPr>
              <a:t>. Качество, которое я ценю в себе и в других.</a:t>
            </a:r>
          </a:p>
          <a:p>
            <a:pPr marL="340360" indent="-228600" algn="just"/>
            <a:r>
              <a:rPr lang="ru" sz="2400" dirty="0" smtClean="0">
                <a:solidFill>
                  <a:srgbClr val="002060"/>
                </a:solidFill>
                <a:latin typeface="Calibri"/>
              </a:rPr>
              <a:t>2</a:t>
            </a:r>
            <a:r>
              <a:rPr lang="ru" sz="2400" dirty="0">
                <a:solidFill>
                  <a:srgbClr val="002060"/>
                </a:solidFill>
                <a:latin typeface="Calibri"/>
              </a:rPr>
              <a:t>. Мой идеал класса.</a:t>
            </a:r>
          </a:p>
          <a:p>
            <a:pPr marL="340360" indent="-228600" algn="just"/>
            <a:r>
              <a:rPr lang="ru" sz="2400" dirty="0" smtClean="0">
                <a:solidFill>
                  <a:srgbClr val="002060"/>
                </a:solidFill>
                <a:latin typeface="Calibri"/>
              </a:rPr>
              <a:t>3</a:t>
            </a:r>
            <a:r>
              <a:rPr lang="ru" sz="2400" dirty="0">
                <a:solidFill>
                  <a:srgbClr val="002060"/>
                </a:solidFill>
                <a:latin typeface="Calibri"/>
              </a:rPr>
              <a:t>. Что я готов делать, чтобы мой класс стал лучше </a:t>
            </a:r>
            <a:endParaRPr lang="ru" sz="2400" dirty="0" smtClean="0">
              <a:solidFill>
                <a:srgbClr val="002060"/>
              </a:solidFill>
              <a:latin typeface="Calibri"/>
            </a:endParaRPr>
          </a:p>
          <a:p>
            <a:pPr marL="340360" indent="-228600" algn="just"/>
            <a:r>
              <a:rPr lang="ru" sz="2400" dirty="0" smtClean="0">
                <a:solidFill>
                  <a:srgbClr val="002060"/>
                </a:solidFill>
                <a:latin typeface="Calibri"/>
              </a:rPr>
              <a:t>4</a:t>
            </a:r>
            <a:r>
              <a:rPr lang="ru" sz="2400" dirty="0">
                <a:solidFill>
                  <a:srgbClr val="002060"/>
                </a:solidFill>
                <a:latin typeface="Calibri"/>
              </a:rPr>
              <a:t>. Отзыв о встрече.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5085184"/>
            <a:ext cx="2213271" cy="152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52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Текст 4"/>
          <p:cNvSpPr>
            <a:spLocks noGrp="1"/>
          </p:cNvSpPr>
          <p:nvPr>
            <p:ph type="body" sz="quarter" idx="3"/>
          </p:nvPr>
        </p:nvSpPr>
        <p:spPr>
          <a:xfrm>
            <a:off x="4424363" y="2781300"/>
            <a:ext cx="3822700" cy="639763"/>
          </a:xfrm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  <p:pic>
        <p:nvPicPr>
          <p:cNvPr id="2049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948" y="1456556"/>
            <a:ext cx="18161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 descr="C:\Users\Admin\Pictures\редми май 2021\Новая папка\IMG-068dcb71fca8ae923db9e01efcbe2e74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80024"/>
            <a:ext cx="2914650" cy="2185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R:\фото редми 2022\IMG_20211018_1237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9" y="3540172"/>
            <a:ext cx="2100580" cy="28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R:\фото редми 2022\IMG_20220201_14504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7"/>
          <a:stretch/>
        </p:blipFill>
        <p:spPr bwMode="auto">
          <a:xfrm>
            <a:off x="6288979" y="3738512"/>
            <a:ext cx="2135077" cy="260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C:\Users\Admin\Pictures\редми май 2021\IMG_20210327_11330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90" y="3841638"/>
            <a:ext cx="2620566" cy="2197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R:\фото редми 2022\IMG_20211020_131335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4" r="3058"/>
          <a:stretch/>
        </p:blipFill>
        <p:spPr bwMode="auto">
          <a:xfrm>
            <a:off x="5479382" y="836712"/>
            <a:ext cx="3013876" cy="21928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рямоугольник 12"/>
          <p:cNvSpPr/>
          <p:nvPr/>
        </p:nvSpPr>
        <p:spPr>
          <a:xfrm rot="1370991">
            <a:off x="6370887" y="3261458"/>
            <a:ext cx="2996263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Учимся общаться</a:t>
            </a:r>
          </a:p>
        </p:txBody>
      </p:sp>
      <p:sp>
        <p:nvSpPr>
          <p:cNvPr id="12" name="Прямоугольник 11"/>
          <p:cNvSpPr/>
          <p:nvPr/>
        </p:nvSpPr>
        <p:spPr>
          <a:xfrm rot="920503">
            <a:off x="665168" y="3199167"/>
            <a:ext cx="2996263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Юный медиатор</a:t>
            </a:r>
            <a:endParaRPr lang="ru-RU" sz="28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1164397">
            <a:off x="5020239" y="489790"/>
            <a:ext cx="5009844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smtClean="0">
                <a:ln w="11430"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Психологическая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smtClean="0">
                <a:ln w="11430"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азбука</a:t>
            </a:r>
            <a:endParaRPr lang="ru-RU" sz="2800" b="1" spc="50" dirty="0">
              <a:ln w="11430">
                <a:solidFill>
                  <a:srgbClr val="002060"/>
                </a:solidFill>
              </a:ln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028" name="Picture 4" descr="Группа &quot;Пчёлки&quot; - Государственное бюджетное дошкольное образовательное  учреждение детский сад № 133 компенсирующего вида Выборгского района  Санкт-Петербург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319" y="108434"/>
            <a:ext cx="1456556" cy="145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65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5486" t="19790" r="15065" b="7893"/>
          <a:stretch/>
        </p:blipFill>
        <p:spPr>
          <a:xfrm>
            <a:off x="395536" y="188640"/>
            <a:ext cx="8208912" cy="383709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26260" t="20902" r="33013" b="4937"/>
          <a:stretch/>
        </p:blipFill>
        <p:spPr>
          <a:xfrm>
            <a:off x="2987824" y="4025735"/>
            <a:ext cx="2505694" cy="2536617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l="26487" t="18335" r="32919" b="5906"/>
          <a:stretch/>
        </p:blipFill>
        <p:spPr>
          <a:xfrm>
            <a:off x="500162" y="4025736"/>
            <a:ext cx="2497541" cy="262037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l="27151" t="32145" r="32477" b="5117"/>
          <a:stretch/>
        </p:blipFill>
        <p:spPr>
          <a:xfrm>
            <a:off x="5650173" y="4056442"/>
            <a:ext cx="3221556" cy="2801557"/>
          </a:xfrm>
          <a:prstGeom prst="rect">
            <a:avLst/>
          </a:prstGeom>
        </p:spPr>
      </p:pic>
      <p:pic>
        <p:nvPicPr>
          <p:cNvPr id="11" name="Объект 3"/>
          <p:cNvPicPr>
            <a:picLocks/>
          </p:cNvPicPr>
          <p:nvPr/>
        </p:nvPicPr>
        <p:blipFill rotWithShape="1">
          <a:blip r:embed="rId6"/>
          <a:srcRect r="30505"/>
          <a:stretch/>
        </p:blipFill>
        <p:spPr>
          <a:xfrm>
            <a:off x="5493518" y="1392146"/>
            <a:ext cx="302433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4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531" y="116632"/>
            <a:ext cx="8748464" cy="864096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</a:rPr>
              <a:t>Игра-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effectLst/>
              </a:rPr>
              <a:t>ходилка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3000" dirty="0">
                <a:solidFill>
                  <a:schemeClr val="accent1">
                    <a:lumMod val="50000"/>
                  </a:schemeClr>
                </a:solidFill>
                <a:effectLst/>
              </a:rPr>
              <a:t>«НАВСТРЕЧУ К </a:t>
            </a:r>
            <a:r>
              <a:rPr lang="ru-RU" sz="30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ПРИМИРЕНИЮ»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6259" t="23649" r="33208" b="12606"/>
          <a:stretch/>
        </p:blipFill>
        <p:spPr>
          <a:xfrm>
            <a:off x="251520" y="1484784"/>
            <a:ext cx="4608512" cy="4392488"/>
          </a:xfrm>
          <a:prstGeom prst="rect">
            <a:avLst/>
          </a:prstGeom>
        </p:spPr>
      </p:pic>
      <p:pic>
        <p:nvPicPr>
          <p:cNvPr id="1026" name="Picture 2" descr="R:\фото редми 2022\IMG_20211217_14055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2016224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R:\фото редми 2022\IMG_20211220_1356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64703"/>
            <a:ext cx="2002011" cy="2621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R:\фото редми 2022\IMG_20211221_13554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872208" cy="2304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620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6895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effectLst/>
              </a:rPr>
              <a:t> 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«Лес, да полянка»</a:t>
            </a:r>
            <a:endParaRPr lang="ru-R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27116" t="30107" r="34325" b="13218"/>
          <a:stretch/>
        </p:blipFill>
        <p:spPr>
          <a:xfrm>
            <a:off x="251520" y="1628800"/>
            <a:ext cx="4464496" cy="3856492"/>
          </a:xfrm>
          <a:prstGeom prst="rect">
            <a:avLst/>
          </a:prstGeom>
        </p:spPr>
      </p:pic>
      <p:pic>
        <p:nvPicPr>
          <p:cNvPr id="12" name="Рисунок 11" descr="R:\фото редми 2022\IMG_20220118_13255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3791">
            <a:off x="6915435" y="1234927"/>
            <a:ext cx="1866166" cy="2548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 descr="R:\фото редми 2022\IMG_20220118_132450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0" r="7961"/>
          <a:stretch/>
        </p:blipFill>
        <p:spPr bwMode="auto">
          <a:xfrm rot="1167398">
            <a:off x="6895518" y="3799346"/>
            <a:ext cx="1868582" cy="241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R:\фото редми 2022\IMG_20220119_13144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4711">
            <a:off x="4795261" y="1163164"/>
            <a:ext cx="1901363" cy="2475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R:\фото редми 2022\IMG_20220119_13081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1073">
            <a:off x="5016634" y="3983189"/>
            <a:ext cx="1837055" cy="2449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669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l="25970" t="18438" r="15648" b="4219"/>
          <a:stretch/>
        </p:blipFill>
        <p:spPr>
          <a:xfrm>
            <a:off x="1547663" y="2107186"/>
            <a:ext cx="5929487" cy="456217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25486" t="19791" r="16791" b="44051"/>
          <a:stretch/>
        </p:blipFill>
        <p:spPr>
          <a:xfrm>
            <a:off x="422832" y="188639"/>
            <a:ext cx="7970542" cy="191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35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5294" t="20216" r="15064" b="5281"/>
          <a:stretch/>
        </p:blipFill>
        <p:spPr>
          <a:xfrm>
            <a:off x="405678" y="411504"/>
            <a:ext cx="5318450" cy="330573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27031" t="25709" r="33401" b="5281"/>
          <a:stretch/>
        </p:blipFill>
        <p:spPr>
          <a:xfrm>
            <a:off x="467544" y="3717234"/>
            <a:ext cx="2434443" cy="2736101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 rotWithShape="1">
          <a:blip r:embed="rId4"/>
          <a:srcRect l="25294" t="19529" r="32435" b="7162"/>
          <a:stretch/>
        </p:blipFill>
        <p:spPr>
          <a:xfrm>
            <a:off x="3203848" y="3717235"/>
            <a:ext cx="2600697" cy="27361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5"/>
          <a:srcRect l="26259" t="18156" r="33787" b="7162"/>
          <a:stretch/>
        </p:blipFill>
        <p:spPr>
          <a:xfrm>
            <a:off x="6084168" y="3717235"/>
            <a:ext cx="2458192" cy="27361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6"/>
          <a:srcRect l="27031" t="17470" r="33594" b="9312"/>
          <a:stretch/>
        </p:blipFill>
        <p:spPr>
          <a:xfrm>
            <a:off x="5973842" y="411504"/>
            <a:ext cx="2568518" cy="301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02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622938" cy="1143000"/>
          </a:xfrm>
        </p:spPr>
        <p:txBody>
          <a:bodyPr>
            <a:noAutofit/>
          </a:bodyPr>
          <a:lstStyle/>
          <a:p>
            <a:pPr indent="0" algn="ctr">
              <a:spcAft>
                <a:spcPts val="770"/>
              </a:spcAft>
              <a:buNone/>
            </a:pPr>
            <a:r>
              <a:rPr lang="ru" sz="3200" b="1" dirty="0">
                <a:solidFill>
                  <a:schemeClr val="accent4">
                    <a:lumMod val="50000"/>
                  </a:schemeClr>
                </a:solidFill>
              </a:rPr>
              <a:t>Техника</a:t>
            </a:r>
            <a:br>
              <a:rPr lang="ru" sz="32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" sz="3200" b="1" dirty="0">
                <a:solidFill>
                  <a:schemeClr val="accent4">
                    <a:lumMod val="50000"/>
                  </a:schemeClr>
                </a:solidFill>
              </a:rPr>
              <a:t>«</a:t>
            </a:r>
            <a:r>
              <a:rPr lang="ru" sz="3200" b="1" i="1" dirty="0">
                <a:solidFill>
                  <a:schemeClr val="accent4">
                    <a:lumMod val="50000"/>
                  </a:schemeClr>
                </a:solidFill>
              </a:rPr>
              <a:t>Поддерживающие высказывания</a:t>
            </a:r>
            <a:r>
              <a:rPr lang="ru" sz="3200" b="1" dirty="0" smtClean="0">
                <a:solidFill>
                  <a:schemeClr val="accent4">
                    <a:lumMod val="50000"/>
                  </a:schemeClr>
                </a:solidFill>
              </a:rPr>
              <a:t>»</a:t>
            </a:r>
            <a:endParaRPr lang="ru-RU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41270" y="1730480"/>
            <a:ext cx="41044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1.    Наблюдайте шаги к успеху и достижения учеников каждый период времени (день, урок, неделю и т.д.)</a:t>
            </a:r>
          </a:p>
          <a:p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2.    Скажите им об этом как можно конкретнее</a:t>
            </a:r>
          </a:p>
          <a:p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3.    Добавьте собственное отношение к словам об их успехе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95" y="2276872"/>
            <a:ext cx="4571323" cy="3354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90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Pictures\медиаторы 2022\медиаторы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00" y="1484784"/>
            <a:ext cx="2479040" cy="3503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Admin\Pictures\медиаторы 2022\1JY_erWEsOw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5220">
            <a:off x="3741533" y="658508"/>
            <a:ext cx="2092325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Admin\Pictures\медиаторы 2022\7nt7SRQxyv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3634">
            <a:off x="5411677" y="784013"/>
            <a:ext cx="2088233" cy="315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Pictures\медиаторы 2022\Gj3TVZYM8X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5275">
            <a:off x="3806500" y="2602079"/>
            <a:ext cx="2015568" cy="284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Pictures\медиаторы 2022\QzyUB_AnT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1143">
            <a:off x="5309431" y="2728501"/>
            <a:ext cx="2044114" cy="288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Pictures\медиаторы 2022\v5VFO7NLzv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86" y="4008696"/>
            <a:ext cx="1877566" cy="265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926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Текст 4"/>
          <p:cNvSpPr>
            <a:spLocks noGrp="1"/>
          </p:cNvSpPr>
          <p:nvPr>
            <p:ph type="body" idx="1"/>
          </p:nvPr>
        </p:nvSpPr>
        <p:spPr>
          <a:xfrm>
            <a:off x="179512" y="2936804"/>
            <a:ext cx="4041775" cy="639762"/>
          </a:xfrm>
        </p:spPr>
        <p:txBody>
          <a:bodyPr/>
          <a:lstStyle/>
          <a:p>
            <a:pPr eaLnBrk="1" hangingPunct="1"/>
            <a:r>
              <a:rPr lang="ru-RU" altLang="ru-RU" dirty="0" smtClean="0">
                <a:solidFill>
                  <a:srgbClr val="FF0000"/>
                </a:solidFill>
              </a:rPr>
              <a:t>Задачи:</a:t>
            </a:r>
          </a:p>
        </p:txBody>
      </p:sp>
      <p:sp>
        <p:nvSpPr>
          <p:cNvPr id="23554" name="Объект 3"/>
          <p:cNvSpPr>
            <a:spLocks noGrp="1"/>
          </p:cNvSpPr>
          <p:nvPr>
            <p:ph sz="half" idx="2"/>
          </p:nvPr>
        </p:nvSpPr>
        <p:spPr>
          <a:xfrm>
            <a:off x="611188" y="3501008"/>
            <a:ext cx="7993583" cy="2735709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ru-RU" alt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работы с детьми, сочетающей развитие и воспитание ребят с досугом и отдыхом; 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творческих способностей школьников; 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привитие навыков здорового образа жизни; 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таких ключевых компетенций учащихся, как умения: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достигать взаимопонимания;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сотрудничать для достижения общих результатов;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ru-RU" altLang="ru-RU" sz="1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осуществлять коммуникацию с разными категориями людей</a:t>
            </a:r>
          </a:p>
          <a:p>
            <a:pPr eaLnBrk="1" hangingPunct="1"/>
            <a:endParaRPr lang="ru-RU" altLang="ru-RU" dirty="0" smtClean="0">
              <a:solidFill>
                <a:srgbClr val="002060"/>
              </a:solidFill>
            </a:endParaRPr>
          </a:p>
          <a:p>
            <a:pPr eaLnBrk="1" hangingPunct="1"/>
            <a:endParaRPr lang="ru-RU" altLang="ru-RU" dirty="0" smtClean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0350"/>
            <a:ext cx="76517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611188" y="1268760"/>
            <a:ext cx="799358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altLang="ru-RU" sz="2000" b="1" dirty="0">
                <a:solidFill>
                  <a:srgbClr val="FF0000"/>
                </a:solidFill>
              </a:rPr>
              <a:t>Цель: </a:t>
            </a:r>
            <a:r>
              <a:rPr lang="ru-RU" altLang="ru-RU" sz="2000" dirty="0">
                <a:solidFill>
                  <a:srgbClr val="002060"/>
                </a:solidFill>
              </a:rPr>
              <a:t>создание условий для полноценного летнего отдыха детей и одновременного  укрепление физического, психического и эмоционального здоровья детей, развития творческих способностей детей, развитие инициативы, коммуникативных способностей детей</a:t>
            </a: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279506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5604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altLang="ru-RU" dirty="0" smtClean="0"/>
          </a:p>
        </p:txBody>
      </p:sp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560882" y="188640"/>
            <a:ext cx="8568952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alt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Психологическая гостиная</a:t>
            </a:r>
            <a:endParaRPr lang="ru-RU" altLang="ru-RU" dirty="0" smtClean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 descr="R:\фото редми 2022\IMG_20220201_13193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0"/>
          <a:stretch/>
        </p:blipFill>
        <p:spPr bwMode="auto">
          <a:xfrm>
            <a:off x="6869878" y="1366465"/>
            <a:ext cx="2160240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Users\Admin\Pictures\площадка 2020\IMG_20200819_1027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20155"/>
            <a:ext cx="3770630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Admin\Pictures\площадка 2020\IMG_20200817_12112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83" y="4293096"/>
            <a:ext cx="2899023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:\Users\Admin\Pictures\редми май 2021\IMG_20210327_08584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0" r="5398"/>
          <a:stretch/>
        </p:blipFill>
        <p:spPr bwMode="auto">
          <a:xfrm>
            <a:off x="138046" y="1124744"/>
            <a:ext cx="2561746" cy="2978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:\Users\Admin\Pictures\редми май 2021\IMG_20210327_08575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0"/>
          <a:stretch/>
        </p:blipFill>
        <p:spPr bwMode="auto">
          <a:xfrm>
            <a:off x="138046" y="4263228"/>
            <a:ext cx="302433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Admin\Pictures\фото площадка\IMG_20210609_122236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2"/>
          <a:stretch/>
        </p:blipFill>
        <p:spPr bwMode="auto">
          <a:xfrm>
            <a:off x="3275856" y="4277833"/>
            <a:ext cx="2376264" cy="2514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479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Заголовок 2"/>
          <p:cNvSpPr>
            <a:spLocks noGrp="1"/>
          </p:cNvSpPr>
          <p:nvPr>
            <p:ph type="title"/>
          </p:nvPr>
        </p:nvSpPr>
        <p:spPr>
          <a:xfrm>
            <a:off x="0" y="177022"/>
            <a:ext cx="9144000" cy="993775"/>
          </a:xfrm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ru-RU" altLang="ru-RU" dirty="0" smtClean="0">
                <a:ln w="12700">
                  <a:solidFill>
                    <a:srgbClr val="6600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 наших ворот всегда хоровод</a:t>
            </a:r>
          </a:p>
        </p:txBody>
      </p:sp>
      <p:pic>
        <p:nvPicPr>
          <p:cNvPr id="12" name="Объект 11" descr="C:\Users\Admin\Pictures\лето 2021\16.06\20210616_113734.jpg"/>
          <p:cNvPicPr>
            <a:picLocks noGrp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7" b="18753"/>
          <a:stretch/>
        </p:blipFill>
        <p:spPr bwMode="auto">
          <a:xfrm>
            <a:off x="3419872" y="3424122"/>
            <a:ext cx="2448272" cy="3245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Admin\Pictures\лето 2021\IMG_20210607_0916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4547"/>
            <a:ext cx="2952328" cy="2288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dmin\Pictures\лето 2021\IMG_20210609_11251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5"/>
          <a:stretch/>
        </p:blipFill>
        <p:spPr bwMode="auto">
          <a:xfrm>
            <a:off x="6372200" y="1034547"/>
            <a:ext cx="2664296" cy="2414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Admin\Pictures\лето 2021\IMG_20210604_10305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326" y="3458992"/>
            <a:ext cx="2384138" cy="3210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Admin\Pictures\лето 2021\IMG_20210604_10280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48629"/>
            <a:ext cx="2700300" cy="3220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Admin\Pictures\лето 2021\IMG_20210605_094848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24744"/>
            <a:ext cx="2803776" cy="2126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987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Users\Admin\Pictures\лето 2021\IMG_20210602_10180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5"/>
          <a:stretch/>
        </p:blipFill>
        <p:spPr bwMode="auto">
          <a:xfrm>
            <a:off x="443893" y="1179670"/>
            <a:ext cx="2383168" cy="2803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Admin\Pictures\лето 2021\IMG_20210603_12322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0" b="8090"/>
          <a:stretch/>
        </p:blipFill>
        <p:spPr bwMode="auto">
          <a:xfrm>
            <a:off x="6516216" y="1052736"/>
            <a:ext cx="2232248" cy="293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Admin\Pictures\лето 2021\IMG_20210602_101049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7" y="3983664"/>
            <a:ext cx="2355194" cy="2687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Admin\Pictures\лето 2021\IMG_20210603_124105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4"/>
          <a:stretch/>
        </p:blipFill>
        <p:spPr bwMode="auto">
          <a:xfrm>
            <a:off x="6516216" y="4172233"/>
            <a:ext cx="2232248" cy="2499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Объект 14" descr="C:\Users\Admin\Pictures\лето 2021\IMG_20210604_124411.jpg"/>
          <p:cNvPicPr>
            <a:picLocks noGrp="1"/>
          </p:cNvPicPr>
          <p:nvPr>
            <p:ph sz="quarter" idx="1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55440"/>
            <a:ext cx="3048088" cy="2325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:\Users\Admin\Pictures\лето 2021\IMG_20210605_085949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10"/>
          <a:stretch/>
        </p:blipFill>
        <p:spPr bwMode="auto">
          <a:xfrm>
            <a:off x="2987824" y="3738295"/>
            <a:ext cx="3064634" cy="2933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Текст 2"/>
          <p:cNvSpPr txBox="1">
            <a:spLocks/>
          </p:cNvSpPr>
          <p:nvPr/>
        </p:nvSpPr>
        <p:spPr>
          <a:xfrm>
            <a:off x="395536" y="260648"/>
            <a:ext cx="8352928" cy="79208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alt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Дружба как творчество</a:t>
            </a:r>
          </a:p>
        </p:txBody>
      </p:sp>
    </p:spTree>
    <p:extLst>
      <p:ext uri="{BB962C8B-B14F-4D97-AF65-F5344CB8AC3E}">
        <p14:creationId xmlns:p14="http://schemas.microsoft.com/office/powerpoint/2010/main" val="39147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Текст 2"/>
          <p:cNvSpPr>
            <a:spLocks noGrp="1"/>
          </p:cNvSpPr>
          <p:nvPr>
            <p:ph type="body" idx="1"/>
          </p:nvPr>
        </p:nvSpPr>
        <p:spPr>
          <a:xfrm>
            <a:off x="1859224" y="188640"/>
            <a:ext cx="6103913" cy="792088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4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Спорт это дружба</a:t>
            </a:r>
            <a:r>
              <a:rPr lang="ru-RU" altLang="ru-RU" sz="5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!</a:t>
            </a:r>
          </a:p>
        </p:txBody>
      </p:sp>
      <p:pic>
        <p:nvPicPr>
          <p:cNvPr id="11" name="Рисунок 10" descr="C:\Users\Admin\Pictures\лето 2021\IMG_20210601_11574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5" r="15038" b="30180"/>
          <a:stretch/>
        </p:blipFill>
        <p:spPr bwMode="auto">
          <a:xfrm>
            <a:off x="3275777" y="1268760"/>
            <a:ext cx="2633722" cy="2371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Admin\Pictures\лето 2021\IMG_20210601_12010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"/>
          <a:stretch/>
        </p:blipFill>
        <p:spPr bwMode="auto">
          <a:xfrm>
            <a:off x="179512" y="4051420"/>
            <a:ext cx="3070559" cy="2545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Admin\Pictures\лето 2021\IMG_20210604_12105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929018"/>
            <a:ext cx="2189361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Admin\Pictures\лето 2021\IMG_20210604_11224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16472" r="6897" b="8429"/>
          <a:stretch/>
        </p:blipFill>
        <p:spPr bwMode="auto">
          <a:xfrm>
            <a:off x="6060331" y="1268760"/>
            <a:ext cx="2976165" cy="2371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C:\Users\Admin\Pictures\лето 2021\IMG_20210607_09100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10286"/>
            <a:ext cx="2952328" cy="252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:\Users\Admin\Pictures\лето 2021\IMG_20210608_113533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8" b="47502"/>
          <a:stretch/>
        </p:blipFill>
        <p:spPr bwMode="auto">
          <a:xfrm>
            <a:off x="5609233" y="3951836"/>
            <a:ext cx="3427263" cy="2497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097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1338263" y="250825"/>
            <a:ext cx="7620000" cy="1143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ru-RU" sz="2800" b="1" dirty="0" smtClean="0">
                <a:hlinkClick r:id="rId2"/>
              </a:rPr>
              <a:t>www.centr45.ru</a:t>
            </a:r>
            <a:r>
              <a:rPr lang="en-US" altLang="ru-RU" sz="2800" b="1" dirty="0" smtClean="0"/>
              <a:t/>
            </a:r>
            <a:br>
              <a:rPr lang="en-US" altLang="ru-RU" sz="2800" b="1" dirty="0" smtClean="0"/>
            </a:br>
            <a:r>
              <a:rPr lang="ru-RU" altLang="ru-RU" sz="2800" b="1" dirty="0" smtClean="0"/>
              <a:t>сайт ГБУ «Центр помощи детям»</a:t>
            </a:r>
          </a:p>
        </p:txBody>
      </p:sp>
      <p:pic>
        <p:nvPicPr>
          <p:cNvPr id="3379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484784"/>
            <a:ext cx="8581141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0825"/>
            <a:ext cx="101441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90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Users\Admin\Pictures\лето 2021\IMG_20210608_1037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1410"/>
            <a:ext cx="3131626" cy="2569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Admin\Pictures\лето 2021\IMG_20210604_11205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208" y="554475"/>
            <a:ext cx="3196255" cy="2292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Admin\Pictures\лето 2021\IMG_20210610_1029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10" y="3501008"/>
            <a:ext cx="2230524" cy="2870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Admin\Pictures\площадка 2020\IMG_20200827_10334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55061"/>
            <a:ext cx="3113881" cy="247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Admin\Pictures\площадка 2020\IMG_20200827_10531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284984"/>
            <a:ext cx="2448025" cy="3082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Admin\Pictures\лето 2021\IMG_20210603_124535_BURST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872" y="1152846"/>
            <a:ext cx="2021840" cy="1516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246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" sz="3200" b="1" dirty="0">
                <a:solidFill>
                  <a:srgbClr val="002060"/>
                </a:solidFill>
              </a:rPr>
              <a:t>Поддерживающие высказывания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467544" y="980728"/>
            <a:ext cx="8229600" cy="504056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marL="101600" indent="0" algn="just">
              <a:spcAft>
                <a:spcPts val="1750"/>
              </a:spcAft>
              <a:buNone/>
            </a:pPr>
            <a:r>
              <a:rPr lang="ru" sz="2400" b="1" u="sng" dirty="0">
                <a:solidFill>
                  <a:schemeClr val="accent4">
                    <a:lumMod val="50000"/>
                  </a:schemeClr>
                </a:solidFill>
                <a:latin typeface="Calibri"/>
              </a:rPr>
              <a:t>Поддерживающие высказывания </a:t>
            </a:r>
            <a:r>
              <a:rPr lang="ru" sz="2400" dirty="0">
                <a:solidFill>
                  <a:schemeClr val="accent4">
                    <a:lumMod val="50000"/>
                  </a:schemeClr>
                </a:solidFill>
                <a:latin typeface="Calibri"/>
              </a:rPr>
              <a:t>позволяют педагогам выстроить отношения с учениками, основанные на восприятии образа учителя как переживающего и чувствующего человека, не являющегося отдаленной и авторитарной фигурой</a:t>
            </a:r>
            <a:r>
              <a:rPr lang="ru" sz="2400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1.    </a:t>
            </a:r>
            <a:r>
              <a:rPr lang="ru-RU" sz="2400" b="1" dirty="0">
                <a:solidFill>
                  <a:srgbClr val="002060"/>
                </a:solidFill>
              </a:rPr>
              <a:t>Наблюдайте шаги к успеху и достижения учеников каждый период времени (день, урок, неделю и т.д.)</a:t>
            </a:r>
            <a:endParaRPr lang="ru-RU" sz="2400" dirty="0">
              <a:solidFill>
                <a:srgbClr val="002060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b="1" dirty="0">
                <a:solidFill>
                  <a:srgbClr val="002060"/>
                </a:solidFill>
              </a:rPr>
              <a:t>2.    Скажите им об этом как можно конкретнее</a:t>
            </a:r>
            <a:endParaRPr lang="ru-RU" sz="2400" dirty="0">
              <a:solidFill>
                <a:srgbClr val="002060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b="1" dirty="0">
                <a:solidFill>
                  <a:srgbClr val="002060"/>
                </a:solidFill>
              </a:rPr>
              <a:t>3.    Добавьте собственное отношение к словам об их успехе</a:t>
            </a:r>
            <a:endParaRPr lang="ru-RU" sz="2400" dirty="0">
              <a:solidFill>
                <a:srgbClr val="002060"/>
              </a:solidFill>
            </a:endParaRPr>
          </a:p>
          <a:p>
            <a:pPr marL="101600" indent="0" algn="just">
              <a:lnSpc>
                <a:spcPct val="150000"/>
              </a:lnSpc>
              <a:spcAft>
                <a:spcPts val="1750"/>
              </a:spcAft>
              <a:buNone/>
            </a:pPr>
            <a:endParaRPr lang="ru" sz="2400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424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002060"/>
                </a:solidFill>
              </a:rPr>
              <a:t>Слова - </a:t>
            </a:r>
            <a:r>
              <a:rPr lang="ru-RU" sz="4000" b="1" dirty="0" err="1">
                <a:solidFill>
                  <a:srgbClr val="002060"/>
                </a:solidFill>
              </a:rPr>
              <a:t>конфликтогены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196752"/>
            <a:ext cx="8229600" cy="4824536"/>
          </a:xfrm>
        </p:spPr>
        <p:txBody>
          <a:bodyPr>
            <a:normAutofit fontScale="40000" lnSpcReduction="20000"/>
          </a:bodyPr>
          <a:lstStyle/>
          <a:p>
            <a:pPr marL="114300" indent="0">
              <a:lnSpc>
                <a:spcPts val="3300"/>
              </a:lnSpc>
              <a:spcAft>
                <a:spcPts val="630"/>
              </a:spcAft>
              <a:buNone/>
            </a:pPr>
            <a:r>
              <a:rPr lang="ru" sz="5900" b="1" u="sng" dirty="0">
                <a:solidFill>
                  <a:srgbClr val="002060"/>
                </a:solidFill>
              </a:rPr>
              <a:t>Нам мешают:</a:t>
            </a:r>
          </a:p>
          <a:p>
            <a:pPr marL="114300" indent="0">
              <a:lnSpc>
                <a:spcPts val="3024"/>
              </a:lnSpc>
              <a:spcAft>
                <a:spcPts val="630"/>
              </a:spcAft>
              <a:buNone/>
            </a:pPr>
            <a:r>
              <a:rPr lang="ru" sz="5900" dirty="0" smtClean="0">
                <a:solidFill>
                  <a:srgbClr val="002060"/>
                </a:solidFill>
              </a:rPr>
              <a:t>Обесценивающие </a:t>
            </a:r>
            <a:r>
              <a:rPr lang="ru" sz="5900" dirty="0">
                <a:solidFill>
                  <a:srgbClr val="002060"/>
                </a:solidFill>
              </a:rPr>
              <a:t>высказывания: «Это и ежу понятно», «Мог бы и сам догадаться, раз такой умный» и </a:t>
            </a:r>
            <a:r>
              <a:rPr lang="ru" sz="5900" dirty="0" smtClean="0">
                <a:solidFill>
                  <a:srgbClr val="002060"/>
                </a:solidFill>
              </a:rPr>
              <a:t>т.п.</a:t>
            </a:r>
          </a:p>
          <a:p>
            <a:pPr marL="114300" indent="0">
              <a:lnSpc>
                <a:spcPts val="3024"/>
              </a:lnSpc>
              <a:spcAft>
                <a:spcPts val="630"/>
              </a:spcAft>
              <a:buNone/>
            </a:pPr>
            <a:r>
              <a:rPr lang="ru" sz="5900" dirty="0" smtClean="0">
                <a:solidFill>
                  <a:srgbClr val="002060"/>
                </a:solidFill>
              </a:rPr>
              <a:t>Обобщающие </a:t>
            </a:r>
            <a:r>
              <a:rPr lang="ru" sz="5900" dirty="0">
                <a:solidFill>
                  <a:srgbClr val="002060"/>
                </a:solidFill>
              </a:rPr>
              <a:t>высказывания: «Ты </a:t>
            </a:r>
            <a:r>
              <a:rPr lang="ru" sz="5900" u="sng" dirty="0">
                <a:solidFill>
                  <a:srgbClr val="002060"/>
                </a:solidFill>
              </a:rPr>
              <a:t>всегда</a:t>
            </a:r>
            <a:r>
              <a:rPr lang="ru" sz="5900" dirty="0">
                <a:solidFill>
                  <a:srgbClr val="002060"/>
                </a:solidFill>
              </a:rPr>
              <a:t> так себя ведешь!». «Ты </a:t>
            </a:r>
            <a:r>
              <a:rPr lang="ru" sz="5900" u="sng" dirty="0" smtClean="0">
                <a:solidFill>
                  <a:srgbClr val="002060"/>
                </a:solidFill>
              </a:rPr>
              <a:t>все </a:t>
            </a:r>
            <a:r>
              <a:rPr lang="ru" sz="5900" u="sng" dirty="0">
                <a:solidFill>
                  <a:srgbClr val="002060"/>
                </a:solidFill>
              </a:rPr>
              <a:t>время</a:t>
            </a:r>
            <a:r>
              <a:rPr lang="ru" sz="5900" dirty="0">
                <a:solidFill>
                  <a:srgbClr val="002060"/>
                </a:solidFill>
              </a:rPr>
              <a:t> хулиганишь!», «Ты </a:t>
            </a:r>
            <a:r>
              <a:rPr lang="ru" sz="5900" u="sng" dirty="0">
                <a:solidFill>
                  <a:srgbClr val="002060"/>
                </a:solidFill>
              </a:rPr>
              <a:t>никогда</a:t>
            </a:r>
            <a:r>
              <a:rPr lang="ru" sz="5900" dirty="0">
                <a:solidFill>
                  <a:srgbClr val="002060"/>
                </a:solidFill>
              </a:rPr>
              <a:t> нормально не разговариваешь» и т.п.</a:t>
            </a:r>
          </a:p>
          <a:p>
            <a:pPr marL="114300" indent="0">
              <a:lnSpc>
                <a:spcPts val="3300"/>
              </a:lnSpc>
              <a:buNone/>
            </a:pPr>
            <a:r>
              <a:rPr lang="ru" sz="5900" dirty="0" smtClean="0">
                <a:solidFill>
                  <a:srgbClr val="002060"/>
                </a:solidFill>
              </a:rPr>
              <a:t>Навешивание </a:t>
            </a:r>
            <a:r>
              <a:rPr lang="ru" sz="5900" dirty="0">
                <a:solidFill>
                  <a:srgbClr val="002060"/>
                </a:solidFill>
              </a:rPr>
              <a:t>ярлыков: «Киборг», </a:t>
            </a:r>
            <a:r>
              <a:rPr lang="ru" sz="5900" dirty="0" smtClean="0">
                <a:solidFill>
                  <a:srgbClr val="002060"/>
                </a:solidFill>
              </a:rPr>
              <a:t>«Невменяемый»,«</a:t>
            </a:r>
            <a:r>
              <a:rPr lang="ru" sz="5900" dirty="0">
                <a:solidFill>
                  <a:srgbClr val="002060"/>
                </a:solidFill>
              </a:rPr>
              <a:t>Неадекватный» и пр</a:t>
            </a:r>
            <a:r>
              <a:rPr lang="ru" sz="5900" dirty="0" smtClean="0">
                <a:solidFill>
                  <a:srgbClr val="002060"/>
                </a:solidFill>
              </a:rPr>
              <a:t>.</a:t>
            </a:r>
            <a:r>
              <a:rPr lang="ru-RU" sz="5900" dirty="0">
                <a:solidFill>
                  <a:srgbClr val="002060"/>
                </a:solidFill>
              </a:rPr>
              <a:t> </a:t>
            </a:r>
            <a:endParaRPr lang="ru" sz="59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 smtClean="0"/>
              <a:t>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          </a:t>
            </a:r>
            <a:r>
              <a:rPr lang="ru-RU" sz="5000" b="1" dirty="0" smtClean="0">
                <a:solidFill>
                  <a:srgbClr val="C00000"/>
                </a:solidFill>
              </a:rPr>
              <a:t>Хвалить </a:t>
            </a:r>
            <a:r>
              <a:rPr lang="ru-RU" sz="5000" b="1" dirty="0">
                <a:solidFill>
                  <a:srgbClr val="C00000"/>
                </a:solidFill>
              </a:rPr>
              <a:t>можно и при всех</a:t>
            </a:r>
            <a:r>
              <a:rPr lang="ru-RU" sz="5000" b="1" dirty="0" smtClean="0">
                <a:solidFill>
                  <a:srgbClr val="C00000"/>
                </a:solidFill>
              </a:rPr>
              <a:t>,   </a:t>
            </a:r>
          </a:p>
          <a:p>
            <a:pPr marL="0" indent="0">
              <a:buNone/>
            </a:pPr>
            <a:r>
              <a:rPr lang="ru-RU" sz="5000" b="1" dirty="0" smtClean="0">
                <a:solidFill>
                  <a:srgbClr val="C00000"/>
                </a:solidFill>
              </a:rPr>
              <a:t>                               а ругать -только наедине</a:t>
            </a:r>
            <a:endParaRPr lang="ru-RU" sz="5000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89942"/>
            <a:ext cx="1487487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55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" b="1" dirty="0">
                <a:solidFill>
                  <a:srgbClr val="002060"/>
                </a:solidFill>
              </a:rPr>
              <a:t>Слова - окна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9115" y="2112709"/>
            <a:ext cx="2688569" cy="71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4149080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</a:rPr>
              <a:t>•    Слова на понимание ситуации человека: факты, переживания, оценки, последствия, стремления.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</a:rPr>
              <a:t>•    Наша уверенность, что человек сам сможет найти выход, что он сам творец своей жизни, автор судьбы. Мы лишь поддерживаем его на этом пути.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434" y="1052736"/>
            <a:ext cx="65357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993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662416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Техника «</a:t>
            </a:r>
            <a:r>
              <a:rPr lang="ru-RU" sz="3600" b="1" i="1" dirty="0">
                <a:solidFill>
                  <a:srgbClr val="002060"/>
                </a:solidFill>
              </a:rPr>
              <a:t>Восстановительные высказывания</a:t>
            </a:r>
            <a:r>
              <a:rPr lang="ru-RU" sz="3600" b="1" dirty="0">
                <a:solidFill>
                  <a:srgbClr val="002060"/>
                </a:solidFill>
              </a:rPr>
              <a:t>»</a:t>
            </a:r>
            <a:br>
              <a:rPr lang="ru-RU" sz="3600" b="1" dirty="0">
                <a:solidFill>
                  <a:srgbClr val="002060"/>
                </a:solidFill>
              </a:rPr>
            </a:b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205" y="2010568"/>
            <a:ext cx="5583660" cy="242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76872"/>
            <a:ext cx="251142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07992" y="4581128"/>
            <a:ext cx="73676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Обычно дети не осознают, как их действия или поведение влияет на окружающих.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Им чаще говорят про нарушение правил, чем про чувства другой стороны.</a:t>
            </a:r>
          </a:p>
        </p:txBody>
      </p:sp>
    </p:spTree>
    <p:extLst>
      <p:ext uri="{BB962C8B-B14F-4D97-AF65-F5344CB8AC3E}">
        <p14:creationId xmlns:p14="http://schemas.microsoft.com/office/powerpoint/2010/main" val="3785104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748464" cy="864096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36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Восстановительные   </a:t>
            </a:r>
            <a:r>
              <a:rPr lang="ru-RU" sz="36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высказывания</a:t>
            </a:r>
            <a:endParaRPr lang="ru-RU" sz="3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700808"/>
            <a:ext cx="8229600" cy="452596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600" dirty="0" smtClean="0">
                <a:solidFill>
                  <a:srgbClr val="002060"/>
                </a:solidFill>
              </a:rPr>
              <a:t>Публичные </a:t>
            </a:r>
            <a:r>
              <a:rPr lang="ru-RU" sz="2600" dirty="0">
                <a:solidFill>
                  <a:srgbClr val="002060"/>
                </a:solidFill>
              </a:rPr>
              <a:t>высказывания, сделанные с целью пристыдить ученика, в большинстве случаев вызывают обратный результат</a:t>
            </a:r>
            <a:r>
              <a:rPr lang="ru-RU" sz="2600" dirty="0" smtClean="0">
                <a:solidFill>
                  <a:srgbClr val="002060"/>
                </a:solidFill>
              </a:rPr>
              <a:t>.</a:t>
            </a:r>
            <a:endParaRPr lang="ru-RU" sz="2600" dirty="0">
              <a:solidFill>
                <a:srgbClr val="002060"/>
              </a:solidFill>
            </a:endParaRPr>
          </a:p>
          <a:p>
            <a:pPr algn="just"/>
            <a:r>
              <a:rPr lang="ru-RU" sz="2600" dirty="0" smtClean="0">
                <a:solidFill>
                  <a:srgbClr val="002060"/>
                </a:solidFill>
              </a:rPr>
              <a:t>Если </a:t>
            </a:r>
            <a:r>
              <a:rPr lang="ru-RU" sz="2600" dirty="0">
                <a:solidFill>
                  <a:srgbClr val="002060"/>
                </a:solidFill>
              </a:rPr>
              <a:t>вы обращаетесь с учеником в уничижительной манере, это разрушает потенциальную возможность улучшения ваших отношений с ним. Быть «восстановительным» означает, в том числе, и изменение своих собственных взглядов, а также веру в ученика даже тогда, и особенно тогда, когда его поведение выглядит плохим.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1071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752"/>
            <a:ext cx="8229600" cy="1143000"/>
          </a:xfrm>
        </p:spPr>
        <p:txBody>
          <a:bodyPr>
            <a:noAutofit/>
          </a:bodyPr>
          <a:lstStyle/>
          <a:p>
            <a:pPr indent="0" algn="ctr">
              <a:spcAft>
                <a:spcPts val="700"/>
              </a:spcAft>
              <a:buNone/>
            </a:pPr>
            <a:r>
              <a:rPr lang="ru" sz="2800" b="1" dirty="0">
                <a:solidFill>
                  <a:srgbClr val="002060"/>
                </a:solidFill>
              </a:rPr>
              <a:t>Техника</a:t>
            </a:r>
            <a:br>
              <a:rPr lang="ru" sz="2800" b="1" dirty="0">
                <a:solidFill>
                  <a:srgbClr val="002060"/>
                </a:solidFill>
              </a:rPr>
            </a:br>
            <a:r>
              <a:rPr lang="ru" sz="2800" b="1" dirty="0">
                <a:solidFill>
                  <a:srgbClr val="002060"/>
                </a:solidFill>
              </a:rPr>
              <a:t>«</a:t>
            </a:r>
            <a:r>
              <a:rPr lang="ru" sz="2800" b="1" i="1" dirty="0">
                <a:solidFill>
                  <a:srgbClr val="002060"/>
                </a:solidFill>
              </a:rPr>
              <a:t>Восстановительные вопросы</a:t>
            </a:r>
            <a:r>
              <a:rPr lang="ru" sz="2800" b="1" dirty="0">
                <a:solidFill>
                  <a:srgbClr val="002060"/>
                </a:solidFill>
              </a:rPr>
              <a:t>»</a:t>
            </a:r>
            <a:br>
              <a:rPr lang="ru" sz="2800" b="1" dirty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436096" y="1600200"/>
            <a:ext cx="3250704" cy="4525963"/>
          </a:xfrm>
        </p:spPr>
        <p:txBody>
          <a:bodyPr/>
          <a:lstStyle/>
          <a:p>
            <a:pPr marL="0" lvl="0" indent="0" algn="just">
              <a:lnSpc>
                <a:spcPts val="2592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ru" sz="2100" dirty="0">
                <a:solidFill>
                  <a:srgbClr val="002060"/>
                </a:solidFill>
              </a:rPr>
              <a:t>Люди по разному видят ситуацию и у каждого - своя правда. Трудней всего понять позицию человека, с которым вы не согласны, поскольку это раздражает. И обычно это происходит зеркально.</a:t>
            </a:r>
          </a:p>
          <a:p>
            <a:pPr marL="0" lvl="0" indent="0" algn="just">
              <a:lnSpc>
                <a:spcPts val="2592"/>
              </a:lnSpc>
              <a:spcBef>
                <a:spcPts val="0"/>
              </a:spcBef>
              <a:buNone/>
            </a:pPr>
            <a:r>
              <a:rPr lang="ru" sz="2100" dirty="0">
                <a:solidFill>
                  <a:srgbClr val="002060"/>
                </a:solidFill>
              </a:rPr>
              <a:t>Чем сильнее Ваше недовольство им, тем сильнее его недовольство Вами</a:t>
            </a:r>
            <a:r>
              <a:rPr lang="ru" sz="2100" dirty="0" smtClean="0">
                <a:solidFill>
                  <a:srgbClr val="002060"/>
                </a:solidFill>
              </a:rPr>
              <a:t>.</a:t>
            </a:r>
            <a:endParaRPr lang="ru" sz="2100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t="2195" r="5191"/>
          <a:stretch/>
        </p:blipFill>
        <p:spPr bwMode="auto">
          <a:xfrm>
            <a:off x="323528" y="1196752"/>
            <a:ext cx="5047488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399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634" y="359664"/>
            <a:ext cx="5678424" cy="477048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ctr">
              <a:lnSpc>
                <a:spcPts val="3300"/>
              </a:lnSpc>
              <a:spcAft>
                <a:spcPts val="1750"/>
              </a:spcAft>
            </a:pPr>
            <a:r>
              <a:rPr lang="ru" sz="2800" b="1" dirty="0" smtClean="0">
                <a:solidFill>
                  <a:srgbClr val="002060"/>
                </a:solidFill>
                <a:latin typeface="Calibri"/>
              </a:rPr>
              <a:t>Вопросы   для </a:t>
            </a:r>
            <a:r>
              <a:rPr lang="ru" sz="2800" b="1" dirty="0">
                <a:solidFill>
                  <a:srgbClr val="002060"/>
                </a:solidFill>
                <a:latin typeface="Calibri"/>
              </a:rPr>
              <a:t>простых конфликтов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82846" y="1052736"/>
            <a:ext cx="4381098" cy="1981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863600" indent="0"/>
            <a:r>
              <a:rPr lang="ru" sz="2400" b="1" dirty="0">
                <a:solidFill>
                  <a:srgbClr val="FF0000"/>
                </a:solidFill>
              </a:rPr>
              <a:t>Восстановительные вопросы I (О)</a:t>
            </a:r>
          </a:p>
          <a:p>
            <a:pPr marL="317500" indent="0"/>
            <a:r>
              <a:rPr lang="ru" sz="2400" dirty="0">
                <a:solidFill>
                  <a:srgbClr val="800000"/>
                </a:solidFill>
              </a:rPr>
              <a:t>На кого и как повлияли твои действия?</a:t>
            </a:r>
          </a:p>
          <a:p>
            <a:pPr marL="317500" indent="0"/>
            <a:r>
              <a:rPr lang="ru" sz="2400" dirty="0">
                <a:solidFill>
                  <a:srgbClr val="800000"/>
                </a:solidFill>
              </a:rPr>
              <a:t>Что может быть дальше, если ничего не менять? </a:t>
            </a:r>
            <a:r>
              <a:rPr lang="ru" sz="2400" dirty="0" smtClean="0">
                <a:solidFill>
                  <a:srgbClr val="800000"/>
                </a:solidFill>
              </a:rPr>
              <a:t>                 Как </a:t>
            </a:r>
            <a:r>
              <a:rPr lang="ru" sz="2400" dirty="0">
                <a:solidFill>
                  <a:srgbClr val="800000"/>
                </a:solidFill>
              </a:rPr>
              <a:t>ты сейчас относишься к случившемуся?</a:t>
            </a:r>
          </a:p>
          <a:p>
            <a:pPr marL="317500" indent="0"/>
            <a:r>
              <a:rPr lang="ru" sz="2400" dirty="0">
                <a:solidFill>
                  <a:srgbClr val="800000"/>
                </a:solidFill>
              </a:rPr>
              <a:t>Что ты можешь сделать, чтобы исправить ситуацию'? </a:t>
            </a:r>
            <a:r>
              <a:rPr lang="ru" sz="2400" dirty="0" smtClean="0">
                <a:solidFill>
                  <a:srgbClr val="800000"/>
                </a:solidFill>
              </a:rPr>
              <a:t>           Что </a:t>
            </a:r>
            <a:r>
              <a:rPr lang="ru" sz="2400" dirty="0">
                <a:solidFill>
                  <a:srgbClr val="800000"/>
                </a:solidFill>
              </a:rPr>
              <a:t>ты можешь сделать, чтобы такое не повторилось</a:t>
            </a:r>
            <a:r>
              <a:rPr lang="ru" sz="2400" dirty="0" smtClean="0">
                <a:solidFill>
                  <a:srgbClr val="800000"/>
                </a:solidFill>
              </a:rPr>
              <a:t>?</a:t>
            </a:r>
            <a:endParaRPr lang="ru" sz="2400" dirty="0">
              <a:solidFill>
                <a:srgbClr val="8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084" y="1196752"/>
            <a:ext cx="3746754" cy="200480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R="190500" indent="0" algn="r">
              <a:spcAft>
                <a:spcPts val="210"/>
              </a:spcAft>
            </a:pPr>
            <a:r>
              <a:rPr lang="ru" sz="2400" b="1" dirty="0" smtClean="0">
                <a:solidFill>
                  <a:srgbClr val="DA0404"/>
                </a:solidFill>
                <a:latin typeface="Calibri"/>
              </a:rPr>
              <a:t>          Восстановительные </a:t>
            </a:r>
            <a:r>
              <a:rPr lang="ru" sz="2400" b="1" dirty="0">
                <a:solidFill>
                  <a:srgbClr val="DA0404"/>
                </a:solidFill>
                <a:latin typeface="Calibri"/>
              </a:rPr>
              <a:t>вопросы II (Ж)</a:t>
            </a:r>
          </a:p>
          <a:p>
            <a:pPr marL="139700" indent="0">
              <a:spcAft>
                <a:spcPts val="2450"/>
              </a:spcAft>
            </a:pPr>
            <a:r>
              <a:rPr lang="ru" sz="2400" dirty="0">
                <a:solidFill>
                  <a:srgbClr val="800000"/>
                </a:solidFill>
                <a:latin typeface="Calibri"/>
              </a:rPr>
              <a:t>Что тебя больше всего задело в случившемся</a:t>
            </a:r>
            <a:r>
              <a:rPr lang="ru" sz="2400" dirty="0" smtClean="0">
                <a:solidFill>
                  <a:srgbClr val="800000"/>
                </a:solidFill>
                <a:latin typeface="Calibri"/>
              </a:rPr>
              <a:t>?  </a:t>
            </a:r>
            <a:r>
              <a:rPr lang="ru" sz="2400" dirty="0">
                <a:solidFill>
                  <a:srgbClr val="800000"/>
                </a:solidFill>
                <a:latin typeface="Calibri"/>
              </a:rPr>
              <a:t>Что исправит ситуацию? Почему тебе это важно? Готов ли ты сохранить нормальные отношения? Что нужно сделать, чтобы такое не повторилось?</a:t>
            </a:r>
          </a:p>
          <a:p>
            <a:pPr marR="165100" indent="0" algn="r">
              <a:lnSpc>
                <a:spcPts val="1230"/>
              </a:lnSpc>
            </a:pPr>
            <a:endParaRPr lang="ru" sz="1100" i="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15836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1743</TotalTime>
  <Words>902</Words>
  <Application>Microsoft Office PowerPoint</Application>
  <PresentationFormat>Экран (4:3)</PresentationFormat>
  <Paragraphs>81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Воздушный поток</vt:lpstr>
      <vt:lpstr>Восстановительные технологии в работе  службы школьной медиации</vt:lpstr>
      <vt:lpstr>Техника «Поддерживающие высказывания»</vt:lpstr>
      <vt:lpstr>Поддерживающие высказывания</vt:lpstr>
      <vt:lpstr>Слова - конфликтогены</vt:lpstr>
      <vt:lpstr>Слова - окна</vt:lpstr>
      <vt:lpstr>Техника «Восстановительные высказывания» </vt:lpstr>
      <vt:lpstr>Восстановительные   высказывания</vt:lpstr>
      <vt:lpstr>Техника «Восстановительные вопросы»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Игра-ходилка «НАВСТРЕЧУ К ПРИМИРЕНИЮ»</vt:lpstr>
      <vt:lpstr>  «Лес, да полянка»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Психологическая гостиная</vt:lpstr>
      <vt:lpstr>У наших ворот всегда хоровод</vt:lpstr>
      <vt:lpstr>Презентация PowerPoint</vt:lpstr>
      <vt:lpstr>Презентация PowerPoint</vt:lpstr>
      <vt:lpstr>www.centr45.ru сайт ГБУ «Центр помощи детям»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Техника «Поддерживающие высказывания»</dc:title>
  <dc:creator>Admin</dc:creator>
  <cp:lastModifiedBy>Елена</cp:lastModifiedBy>
  <cp:revision>42</cp:revision>
  <dcterms:created xsi:type="dcterms:W3CDTF">2021-10-26T11:24:52Z</dcterms:created>
  <dcterms:modified xsi:type="dcterms:W3CDTF">2022-05-11T03:44:14Z</dcterms:modified>
</cp:coreProperties>
</file>